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269" r:id="rId3"/>
    <p:sldId id="257" r:id="rId4"/>
    <p:sldId id="268" r:id="rId5"/>
    <p:sldId id="332" r:id="rId6"/>
    <p:sldId id="333" r:id="rId7"/>
    <p:sldId id="334" r:id="rId8"/>
    <p:sldId id="335" r:id="rId9"/>
    <p:sldId id="264" r:id="rId10"/>
    <p:sldId id="258" r:id="rId11"/>
    <p:sldId id="259" r:id="rId12"/>
    <p:sldId id="336" r:id="rId13"/>
    <p:sldId id="33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6E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7" d="100"/>
          <a:sy n="57" d="100"/>
        </p:scale>
        <p:origin x="84" y="11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F739A3-4A95-479F-84D2-467FD62F4694}" type="datetimeFigureOut">
              <a:rPr lang="en-US" smtClean="0"/>
              <a:t>5/25/2021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A391B3-4A3D-4D33-8E80-54A85CB7E94D}" type="slidenum">
              <a:rPr lang="en-US" smtClean="0"/>
              <a:t>‹#›</a:t>
            </a:fld>
            <a:endParaRPr lang="en-US"/>
          </a:p>
        </p:txBody>
      </p:sp>
    </p:spTree>
    <p:extLst>
      <p:ext uri="{BB962C8B-B14F-4D97-AF65-F5344CB8AC3E}">
        <p14:creationId xmlns:p14="http://schemas.microsoft.com/office/powerpoint/2010/main" val="101713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663C3-562A-4270-AC9B-E59F936519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C7A2DB-B810-4523-960D-7AD433DBBE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9EF143-FB0D-45C8-ADB5-C9F4962B16E9}"/>
              </a:ext>
            </a:extLst>
          </p:cNvPr>
          <p:cNvSpPr>
            <a:spLocks noGrp="1"/>
          </p:cNvSpPr>
          <p:nvPr>
            <p:ph type="dt" sz="half" idx="10"/>
          </p:nvPr>
        </p:nvSpPr>
        <p:spPr/>
        <p:txBody>
          <a:bodyPr/>
          <a:lstStyle/>
          <a:p>
            <a:r>
              <a:rPr lang="en-US" dirty="0"/>
              <a:t>6/9/2021</a:t>
            </a:r>
          </a:p>
        </p:txBody>
      </p:sp>
      <p:sp>
        <p:nvSpPr>
          <p:cNvPr id="5" name="Footer Placeholder 4">
            <a:extLst>
              <a:ext uri="{FF2B5EF4-FFF2-40B4-BE49-F238E27FC236}">
                <a16:creationId xmlns:a16="http://schemas.microsoft.com/office/drawing/2014/main" id="{67B57BE3-4B4C-4062-8E94-3A0366D78719}"/>
              </a:ext>
            </a:extLst>
          </p:cNvPr>
          <p:cNvSpPr>
            <a:spLocks noGrp="1"/>
          </p:cNvSpPr>
          <p:nvPr>
            <p:ph type="ftr" sz="quarter" idx="11"/>
          </p:nvPr>
        </p:nvSpPr>
        <p:spPr/>
        <p:txBody>
          <a:bodyPr/>
          <a:lstStyle/>
          <a:p>
            <a:r>
              <a:rPr lang="en-US" dirty="0"/>
              <a:t>Intro to 2021 Redistricting – Encinitas City Council</a:t>
            </a:r>
          </a:p>
        </p:txBody>
      </p:sp>
      <p:sp>
        <p:nvSpPr>
          <p:cNvPr id="6" name="Slide Number Placeholder 5">
            <a:extLst>
              <a:ext uri="{FF2B5EF4-FFF2-40B4-BE49-F238E27FC236}">
                <a16:creationId xmlns:a16="http://schemas.microsoft.com/office/drawing/2014/main" id="{78213F53-6EC9-42C6-85AF-3EF19886E483}"/>
              </a:ext>
            </a:extLst>
          </p:cNvPr>
          <p:cNvSpPr>
            <a:spLocks noGrp="1"/>
          </p:cNvSpPr>
          <p:nvPr>
            <p:ph type="sldNum" sz="quarter" idx="12"/>
          </p:nvPr>
        </p:nvSpPr>
        <p:spPr/>
        <p:txBody>
          <a:bodyPr/>
          <a:lstStyle/>
          <a:p>
            <a:fld id="{67ECF1DF-8119-426C-AF81-E709C83F8789}" type="slidenum">
              <a:rPr lang="en-US" smtClean="0"/>
              <a:t>‹#›</a:t>
            </a:fld>
            <a:endParaRPr lang="en-US"/>
          </a:p>
        </p:txBody>
      </p:sp>
    </p:spTree>
    <p:extLst>
      <p:ext uri="{BB962C8B-B14F-4D97-AF65-F5344CB8AC3E}">
        <p14:creationId xmlns:p14="http://schemas.microsoft.com/office/powerpoint/2010/main" val="1310431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66F81-7039-4AE9-B986-2F85629A1B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4E1A8F-FF80-4CB9-8F11-DA3CB371D1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ECAB6B-EC53-4FF3-8F7B-84469DB68D1B}"/>
              </a:ext>
            </a:extLst>
          </p:cNvPr>
          <p:cNvSpPr>
            <a:spLocks noGrp="1"/>
          </p:cNvSpPr>
          <p:nvPr>
            <p:ph type="dt" sz="half" idx="10"/>
          </p:nvPr>
        </p:nvSpPr>
        <p:spPr/>
        <p:txBody>
          <a:bodyPr/>
          <a:lstStyle/>
          <a:p>
            <a:r>
              <a:rPr lang="en-US" dirty="0"/>
              <a:t>6/9/2021</a:t>
            </a:r>
          </a:p>
        </p:txBody>
      </p:sp>
      <p:sp>
        <p:nvSpPr>
          <p:cNvPr id="5" name="Footer Placeholder 4">
            <a:extLst>
              <a:ext uri="{FF2B5EF4-FFF2-40B4-BE49-F238E27FC236}">
                <a16:creationId xmlns:a16="http://schemas.microsoft.com/office/drawing/2014/main" id="{034ECCCB-7153-4AE0-B274-2A0563D1F5C2}"/>
              </a:ext>
            </a:extLst>
          </p:cNvPr>
          <p:cNvSpPr>
            <a:spLocks noGrp="1"/>
          </p:cNvSpPr>
          <p:nvPr>
            <p:ph type="ftr" sz="quarter" idx="11"/>
          </p:nvPr>
        </p:nvSpPr>
        <p:spPr/>
        <p:txBody>
          <a:bodyPr/>
          <a:lstStyle/>
          <a:p>
            <a:r>
              <a:rPr lang="en-US" dirty="0"/>
              <a:t>Intro to 2021 Redistricting – Encinitas City Council</a:t>
            </a:r>
          </a:p>
        </p:txBody>
      </p:sp>
      <p:sp>
        <p:nvSpPr>
          <p:cNvPr id="6" name="Slide Number Placeholder 5">
            <a:extLst>
              <a:ext uri="{FF2B5EF4-FFF2-40B4-BE49-F238E27FC236}">
                <a16:creationId xmlns:a16="http://schemas.microsoft.com/office/drawing/2014/main" id="{A65716B4-1AD4-46DE-8C3F-D3438083A033}"/>
              </a:ext>
            </a:extLst>
          </p:cNvPr>
          <p:cNvSpPr>
            <a:spLocks noGrp="1"/>
          </p:cNvSpPr>
          <p:nvPr>
            <p:ph type="sldNum" sz="quarter" idx="12"/>
          </p:nvPr>
        </p:nvSpPr>
        <p:spPr/>
        <p:txBody>
          <a:bodyPr/>
          <a:lstStyle/>
          <a:p>
            <a:fld id="{67ECF1DF-8119-426C-AF81-E709C83F8789}" type="slidenum">
              <a:rPr lang="en-US" smtClean="0"/>
              <a:t>‹#›</a:t>
            </a:fld>
            <a:endParaRPr lang="en-US"/>
          </a:p>
        </p:txBody>
      </p:sp>
    </p:spTree>
    <p:extLst>
      <p:ext uri="{BB962C8B-B14F-4D97-AF65-F5344CB8AC3E}">
        <p14:creationId xmlns:p14="http://schemas.microsoft.com/office/powerpoint/2010/main" val="1378772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3EDDFD-37BD-47DB-8186-CC4C72B493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3318ED-68BB-47B9-B3D2-DB94B3844B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F07B13-EF29-4B0D-921A-291FADD45AC1}"/>
              </a:ext>
            </a:extLst>
          </p:cNvPr>
          <p:cNvSpPr>
            <a:spLocks noGrp="1"/>
          </p:cNvSpPr>
          <p:nvPr>
            <p:ph type="dt" sz="half" idx="10"/>
          </p:nvPr>
        </p:nvSpPr>
        <p:spPr/>
        <p:txBody>
          <a:bodyPr/>
          <a:lstStyle/>
          <a:p>
            <a:r>
              <a:rPr lang="en-US" dirty="0"/>
              <a:t>6/9/2021</a:t>
            </a:r>
          </a:p>
        </p:txBody>
      </p:sp>
      <p:sp>
        <p:nvSpPr>
          <p:cNvPr id="5" name="Footer Placeholder 4">
            <a:extLst>
              <a:ext uri="{FF2B5EF4-FFF2-40B4-BE49-F238E27FC236}">
                <a16:creationId xmlns:a16="http://schemas.microsoft.com/office/drawing/2014/main" id="{F1379C72-0780-419B-86AE-6E2FB948D92C}"/>
              </a:ext>
            </a:extLst>
          </p:cNvPr>
          <p:cNvSpPr>
            <a:spLocks noGrp="1"/>
          </p:cNvSpPr>
          <p:nvPr>
            <p:ph type="ftr" sz="quarter" idx="11"/>
          </p:nvPr>
        </p:nvSpPr>
        <p:spPr/>
        <p:txBody>
          <a:bodyPr/>
          <a:lstStyle/>
          <a:p>
            <a:r>
              <a:rPr lang="en-US" dirty="0"/>
              <a:t>Intro to 2021 Redistricting – Encinitas City Council</a:t>
            </a:r>
          </a:p>
        </p:txBody>
      </p:sp>
      <p:sp>
        <p:nvSpPr>
          <p:cNvPr id="6" name="Slide Number Placeholder 5">
            <a:extLst>
              <a:ext uri="{FF2B5EF4-FFF2-40B4-BE49-F238E27FC236}">
                <a16:creationId xmlns:a16="http://schemas.microsoft.com/office/drawing/2014/main" id="{BEDCE2AA-51CF-4F16-96AC-9D6E814D1E9D}"/>
              </a:ext>
            </a:extLst>
          </p:cNvPr>
          <p:cNvSpPr>
            <a:spLocks noGrp="1"/>
          </p:cNvSpPr>
          <p:nvPr>
            <p:ph type="sldNum" sz="quarter" idx="12"/>
          </p:nvPr>
        </p:nvSpPr>
        <p:spPr/>
        <p:txBody>
          <a:bodyPr/>
          <a:lstStyle/>
          <a:p>
            <a:fld id="{67ECF1DF-8119-426C-AF81-E709C83F8789}" type="slidenum">
              <a:rPr lang="en-US" smtClean="0"/>
              <a:t>‹#›</a:t>
            </a:fld>
            <a:endParaRPr lang="en-US"/>
          </a:p>
        </p:txBody>
      </p:sp>
    </p:spTree>
    <p:extLst>
      <p:ext uri="{BB962C8B-B14F-4D97-AF65-F5344CB8AC3E}">
        <p14:creationId xmlns:p14="http://schemas.microsoft.com/office/powerpoint/2010/main" val="982064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1A451-5695-4094-9A3E-469B8191D5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D44767-3FCB-4F10-AEAB-341C96E12F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51606A-2CC2-4960-BA54-DF194DCE6F49}"/>
              </a:ext>
            </a:extLst>
          </p:cNvPr>
          <p:cNvSpPr>
            <a:spLocks noGrp="1"/>
          </p:cNvSpPr>
          <p:nvPr>
            <p:ph type="dt" sz="half" idx="10"/>
          </p:nvPr>
        </p:nvSpPr>
        <p:spPr/>
        <p:txBody>
          <a:bodyPr/>
          <a:lstStyle/>
          <a:p>
            <a:r>
              <a:rPr lang="en-US" dirty="0"/>
              <a:t>6/9/2021</a:t>
            </a:r>
          </a:p>
        </p:txBody>
      </p:sp>
      <p:sp>
        <p:nvSpPr>
          <p:cNvPr id="5" name="Footer Placeholder 4">
            <a:extLst>
              <a:ext uri="{FF2B5EF4-FFF2-40B4-BE49-F238E27FC236}">
                <a16:creationId xmlns:a16="http://schemas.microsoft.com/office/drawing/2014/main" id="{225BDEBD-EBDA-4A5A-864D-E22CFF8AD389}"/>
              </a:ext>
            </a:extLst>
          </p:cNvPr>
          <p:cNvSpPr>
            <a:spLocks noGrp="1"/>
          </p:cNvSpPr>
          <p:nvPr>
            <p:ph type="ftr" sz="quarter" idx="11"/>
          </p:nvPr>
        </p:nvSpPr>
        <p:spPr/>
        <p:txBody>
          <a:bodyPr/>
          <a:lstStyle/>
          <a:p>
            <a:r>
              <a:rPr lang="en-US" dirty="0"/>
              <a:t>Intro to 2021 Redistricting – Encinitas City Council</a:t>
            </a:r>
          </a:p>
        </p:txBody>
      </p:sp>
      <p:sp>
        <p:nvSpPr>
          <p:cNvPr id="6" name="Slide Number Placeholder 5">
            <a:extLst>
              <a:ext uri="{FF2B5EF4-FFF2-40B4-BE49-F238E27FC236}">
                <a16:creationId xmlns:a16="http://schemas.microsoft.com/office/drawing/2014/main" id="{66B5C8CE-F9C0-446C-A8DC-ACCFF3B6D3B8}"/>
              </a:ext>
            </a:extLst>
          </p:cNvPr>
          <p:cNvSpPr>
            <a:spLocks noGrp="1"/>
          </p:cNvSpPr>
          <p:nvPr>
            <p:ph type="sldNum" sz="quarter" idx="12"/>
          </p:nvPr>
        </p:nvSpPr>
        <p:spPr/>
        <p:txBody>
          <a:bodyPr/>
          <a:lstStyle/>
          <a:p>
            <a:fld id="{67ECF1DF-8119-426C-AF81-E709C83F8789}" type="slidenum">
              <a:rPr lang="en-US" smtClean="0"/>
              <a:t>‹#›</a:t>
            </a:fld>
            <a:endParaRPr lang="en-US"/>
          </a:p>
        </p:txBody>
      </p:sp>
    </p:spTree>
    <p:extLst>
      <p:ext uri="{BB962C8B-B14F-4D97-AF65-F5344CB8AC3E}">
        <p14:creationId xmlns:p14="http://schemas.microsoft.com/office/powerpoint/2010/main" val="1854597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F175F-CC41-4599-8BEA-C86723D167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B9843E-58C4-4209-97BA-27EF97E1DC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F88E86-2C97-4BF4-B931-08DC0DBA52E7}"/>
              </a:ext>
            </a:extLst>
          </p:cNvPr>
          <p:cNvSpPr>
            <a:spLocks noGrp="1"/>
          </p:cNvSpPr>
          <p:nvPr>
            <p:ph type="dt" sz="half" idx="10"/>
          </p:nvPr>
        </p:nvSpPr>
        <p:spPr/>
        <p:txBody>
          <a:bodyPr/>
          <a:lstStyle/>
          <a:p>
            <a:r>
              <a:rPr lang="en-US" dirty="0"/>
              <a:t>6/9/2021</a:t>
            </a:r>
          </a:p>
        </p:txBody>
      </p:sp>
      <p:sp>
        <p:nvSpPr>
          <p:cNvPr id="5" name="Footer Placeholder 4">
            <a:extLst>
              <a:ext uri="{FF2B5EF4-FFF2-40B4-BE49-F238E27FC236}">
                <a16:creationId xmlns:a16="http://schemas.microsoft.com/office/drawing/2014/main" id="{4347C1E2-6630-4B04-B616-8CA1CF0F79FB}"/>
              </a:ext>
            </a:extLst>
          </p:cNvPr>
          <p:cNvSpPr>
            <a:spLocks noGrp="1"/>
          </p:cNvSpPr>
          <p:nvPr>
            <p:ph type="ftr" sz="quarter" idx="11"/>
          </p:nvPr>
        </p:nvSpPr>
        <p:spPr/>
        <p:txBody>
          <a:bodyPr/>
          <a:lstStyle/>
          <a:p>
            <a:r>
              <a:rPr lang="en-US" dirty="0"/>
              <a:t>Intro to 2021 Redistricting – Encinitas City Council</a:t>
            </a:r>
          </a:p>
        </p:txBody>
      </p:sp>
      <p:sp>
        <p:nvSpPr>
          <p:cNvPr id="6" name="Slide Number Placeholder 5">
            <a:extLst>
              <a:ext uri="{FF2B5EF4-FFF2-40B4-BE49-F238E27FC236}">
                <a16:creationId xmlns:a16="http://schemas.microsoft.com/office/drawing/2014/main" id="{9BEF0498-448B-4838-B61C-173647586339}"/>
              </a:ext>
            </a:extLst>
          </p:cNvPr>
          <p:cNvSpPr>
            <a:spLocks noGrp="1"/>
          </p:cNvSpPr>
          <p:nvPr>
            <p:ph type="sldNum" sz="quarter" idx="12"/>
          </p:nvPr>
        </p:nvSpPr>
        <p:spPr/>
        <p:txBody>
          <a:bodyPr/>
          <a:lstStyle/>
          <a:p>
            <a:fld id="{67ECF1DF-8119-426C-AF81-E709C83F8789}" type="slidenum">
              <a:rPr lang="en-US" smtClean="0"/>
              <a:t>‹#›</a:t>
            </a:fld>
            <a:endParaRPr lang="en-US"/>
          </a:p>
        </p:txBody>
      </p:sp>
    </p:spTree>
    <p:extLst>
      <p:ext uri="{BB962C8B-B14F-4D97-AF65-F5344CB8AC3E}">
        <p14:creationId xmlns:p14="http://schemas.microsoft.com/office/powerpoint/2010/main" val="2382831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68436-44AF-43C6-913D-A661A282E9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5B9335-839E-4FF8-A1AE-F5AB30EBBD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E76587-F1C1-4D41-9DCC-A089A6DB70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0B596B-128F-49D7-BCD0-A34E904E5BE4}"/>
              </a:ext>
            </a:extLst>
          </p:cNvPr>
          <p:cNvSpPr>
            <a:spLocks noGrp="1"/>
          </p:cNvSpPr>
          <p:nvPr>
            <p:ph type="dt" sz="half" idx="10"/>
          </p:nvPr>
        </p:nvSpPr>
        <p:spPr/>
        <p:txBody>
          <a:bodyPr/>
          <a:lstStyle/>
          <a:p>
            <a:r>
              <a:rPr lang="en-US" dirty="0"/>
              <a:t>6/9/2021</a:t>
            </a:r>
          </a:p>
        </p:txBody>
      </p:sp>
      <p:sp>
        <p:nvSpPr>
          <p:cNvPr id="6" name="Footer Placeholder 5">
            <a:extLst>
              <a:ext uri="{FF2B5EF4-FFF2-40B4-BE49-F238E27FC236}">
                <a16:creationId xmlns:a16="http://schemas.microsoft.com/office/drawing/2014/main" id="{8F598A7C-5B83-4333-B23A-81C35AB0583C}"/>
              </a:ext>
            </a:extLst>
          </p:cNvPr>
          <p:cNvSpPr>
            <a:spLocks noGrp="1"/>
          </p:cNvSpPr>
          <p:nvPr>
            <p:ph type="ftr" sz="quarter" idx="11"/>
          </p:nvPr>
        </p:nvSpPr>
        <p:spPr/>
        <p:txBody>
          <a:bodyPr/>
          <a:lstStyle/>
          <a:p>
            <a:r>
              <a:rPr lang="en-US" dirty="0"/>
              <a:t>Intro to 2021 Redistricting – Encinitas City Council</a:t>
            </a:r>
          </a:p>
        </p:txBody>
      </p:sp>
      <p:sp>
        <p:nvSpPr>
          <p:cNvPr id="7" name="Slide Number Placeholder 6">
            <a:extLst>
              <a:ext uri="{FF2B5EF4-FFF2-40B4-BE49-F238E27FC236}">
                <a16:creationId xmlns:a16="http://schemas.microsoft.com/office/drawing/2014/main" id="{E666E0AD-E825-42C5-9D5B-3847EF32E066}"/>
              </a:ext>
            </a:extLst>
          </p:cNvPr>
          <p:cNvSpPr>
            <a:spLocks noGrp="1"/>
          </p:cNvSpPr>
          <p:nvPr>
            <p:ph type="sldNum" sz="quarter" idx="12"/>
          </p:nvPr>
        </p:nvSpPr>
        <p:spPr/>
        <p:txBody>
          <a:bodyPr/>
          <a:lstStyle/>
          <a:p>
            <a:fld id="{67ECF1DF-8119-426C-AF81-E709C83F8789}" type="slidenum">
              <a:rPr lang="en-US" smtClean="0"/>
              <a:t>‹#›</a:t>
            </a:fld>
            <a:endParaRPr lang="en-US"/>
          </a:p>
        </p:txBody>
      </p:sp>
    </p:spTree>
    <p:extLst>
      <p:ext uri="{BB962C8B-B14F-4D97-AF65-F5344CB8AC3E}">
        <p14:creationId xmlns:p14="http://schemas.microsoft.com/office/powerpoint/2010/main" val="624868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ECE5A-949D-4DF3-B48F-18C2EEE1AA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453209-79F4-4817-ADF8-7023855FA2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F2256C-4CEB-47C4-B5E3-A41DA457E7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F80278-9971-4401-ABBD-8EFEDDD31E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89D8B5-9738-4648-BBEF-E3ABF5CB57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6E057F-911C-4428-9EB9-507B5FEDAA2B}"/>
              </a:ext>
            </a:extLst>
          </p:cNvPr>
          <p:cNvSpPr>
            <a:spLocks noGrp="1"/>
          </p:cNvSpPr>
          <p:nvPr>
            <p:ph type="dt" sz="half" idx="10"/>
          </p:nvPr>
        </p:nvSpPr>
        <p:spPr/>
        <p:txBody>
          <a:bodyPr/>
          <a:lstStyle/>
          <a:p>
            <a:r>
              <a:rPr lang="en-US" dirty="0"/>
              <a:t>6/9/2021</a:t>
            </a:r>
          </a:p>
        </p:txBody>
      </p:sp>
      <p:sp>
        <p:nvSpPr>
          <p:cNvPr id="8" name="Footer Placeholder 7">
            <a:extLst>
              <a:ext uri="{FF2B5EF4-FFF2-40B4-BE49-F238E27FC236}">
                <a16:creationId xmlns:a16="http://schemas.microsoft.com/office/drawing/2014/main" id="{1E282EB8-BA53-484C-A888-4E97A126CEE3}"/>
              </a:ext>
            </a:extLst>
          </p:cNvPr>
          <p:cNvSpPr>
            <a:spLocks noGrp="1"/>
          </p:cNvSpPr>
          <p:nvPr>
            <p:ph type="ftr" sz="quarter" idx="11"/>
          </p:nvPr>
        </p:nvSpPr>
        <p:spPr/>
        <p:txBody>
          <a:bodyPr/>
          <a:lstStyle/>
          <a:p>
            <a:r>
              <a:rPr lang="en-US" dirty="0"/>
              <a:t>Intro to 2021 Redistricting – Encinitas City Council</a:t>
            </a:r>
          </a:p>
        </p:txBody>
      </p:sp>
      <p:sp>
        <p:nvSpPr>
          <p:cNvPr id="9" name="Slide Number Placeholder 8">
            <a:extLst>
              <a:ext uri="{FF2B5EF4-FFF2-40B4-BE49-F238E27FC236}">
                <a16:creationId xmlns:a16="http://schemas.microsoft.com/office/drawing/2014/main" id="{25571C08-5EF8-4E35-9AC1-9FC7293F4969}"/>
              </a:ext>
            </a:extLst>
          </p:cNvPr>
          <p:cNvSpPr>
            <a:spLocks noGrp="1"/>
          </p:cNvSpPr>
          <p:nvPr>
            <p:ph type="sldNum" sz="quarter" idx="12"/>
          </p:nvPr>
        </p:nvSpPr>
        <p:spPr/>
        <p:txBody>
          <a:bodyPr/>
          <a:lstStyle/>
          <a:p>
            <a:fld id="{67ECF1DF-8119-426C-AF81-E709C83F8789}" type="slidenum">
              <a:rPr lang="en-US" smtClean="0"/>
              <a:t>‹#›</a:t>
            </a:fld>
            <a:endParaRPr lang="en-US"/>
          </a:p>
        </p:txBody>
      </p:sp>
    </p:spTree>
    <p:extLst>
      <p:ext uri="{BB962C8B-B14F-4D97-AF65-F5344CB8AC3E}">
        <p14:creationId xmlns:p14="http://schemas.microsoft.com/office/powerpoint/2010/main" val="711476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9CDEE-D82E-4242-AB42-41EF1B47D9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6815BF-35F4-4DB1-8FBF-5E19D3C94D70}"/>
              </a:ext>
            </a:extLst>
          </p:cNvPr>
          <p:cNvSpPr>
            <a:spLocks noGrp="1"/>
          </p:cNvSpPr>
          <p:nvPr>
            <p:ph type="dt" sz="half" idx="10"/>
          </p:nvPr>
        </p:nvSpPr>
        <p:spPr/>
        <p:txBody>
          <a:bodyPr/>
          <a:lstStyle/>
          <a:p>
            <a:r>
              <a:rPr lang="en-US" dirty="0"/>
              <a:t>6/9/2021</a:t>
            </a:r>
          </a:p>
        </p:txBody>
      </p:sp>
      <p:sp>
        <p:nvSpPr>
          <p:cNvPr id="4" name="Footer Placeholder 3">
            <a:extLst>
              <a:ext uri="{FF2B5EF4-FFF2-40B4-BE49-F238E27FC236}">
                <a16:creationId xmlns:a16="http://schemas.microsoft.com/office/drawing/2014/main" id="{0190A338-342B-4600-A5D4-037F8908B189}"/>
              </a:ext>
            </a:extLst>
          </p:cNvPr>
          <p:cNvSpPr>
            <a:spLocks noGrp="1"/>
          </p:cNvSpPr>
          <p:nvPr>
            <p:ph type="ftr" sz="quarter" idx="11"/>
          </p:nvPr>
        </p:nvSpPr>
        <p:spPr/>
        <p:txBody>
          <a:bodyPr/>
          <a:lstStyle/>
          <a:p>
            <a:r>
              <a:rPr lang="en-US" dirty="0"/>
              <a:t>Intro to 2021 Redistricting – Encinitas City Council</a:t>
            </a:r>
          </a:p>
        </p:txBody>
      </p:sp>
      <p:sp>
        <p:nvSpPr>
          <p:cNvPr id="5" name="Slide Number Placeholder 4">
            <a:extLst>
              <a:ext uri="{FF2B5EF4-FFF2-40B4-BE49-F238E27FC236}">
                <a16:creationId xmlns:a16="http://schemas.microsoft.com/office/drawing/2014/main" id="{BE4FE29E-83ED-40F6-AE65-BD1AF375EDB3}"/>
              </a:ext>
            </a:extLst>
          </p:cNvPr>
          <p:cNvSpPr>
            <a:spLocks noGrp="1"/>
          </p:cNvSpPr>
          <p:nvPr>
            <p:ph type="sldNum" sz="quarter" idx="12"/>
          </p:nvPr>
        </p:nvSpPr>
        <p:spPr/>
        <p:txBody>
          <a:bodyPr/>
          <a:lstStyle/>
          <a:p>
            <a:fld id="{67ECF1DF-8119-426C-AF81-E709C83F8789}" type="slidenum">
              <a:rPr lang="en-US" smtClean="0"/>
              <a:t>‹#›</a:t>
            </a:fld>
            <a:endParaRPr lang="en-US"/>
          </a:p>
        </p:txBody>
      </p:sp>
    </p:spTree>
    <p:extLst>
      <p:ext uri="{BB962C8B-B14F-4D97-AF65-F5344CB8AC3E}">
        <p14:creationId xmlns:p14="http://schemas.microsoft.com/office/powerpoint/2010/main" val="2071847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E75D3A-EE70-4EA4-926E-24AD5C881160}"/>
              </a:ext>
            </a:extLst>
          </p:cNvPr>
          <p:cNvSpPr>
            <a:spLocks noGrp="1"/>
          </p:cNvSpPr>
          <p:nvPr>
            <p:ph type="dt" sz="half" idx="10"/>
          </p:nvPr>
        </p:nvSpPr>
        <p:spPr/>
        <p:txBody>
          <a:bodyPr/>
          <a:lstStyle/>
          <a:p>
            <a:r>
              <a:rPr lang="en-US" dirty="0"/>
              <a:t>6/9/2021</a:t>
            </a:r>
          </a:p>
        </p:txBody>
      </p:sp>
      <p:sp>
        <p:nvSpPr>
          <p:cNvPr id="3" name="Footer Placeholder 2">
            <a:extLst>
              <a:ext uri="{FF2B5EF4-FFF2-40B4-BE49-F238E27FC236}">
                <a16:creationId xmlns:a16="http://schemas.microsoft.com/office/drawing/2014/main" id="{54AA61AA-F540-422B-B52E-172ABA6B5C3B}"/>
              </a:ext>
            </a:extLst>
          </p:cNvPr>
          <p:cNvSpPr>
            <a:spLocks noGrp="1"/>
          </p:cNvSpPr>
          <p:nvPr>
            <p:ph type="ftr" sz="quarter" idx="11"/>
          </p:nvPr>
        </p:nvSpPr>
        <p:spPr/>
        <p:txBody>
          <a:bodyPr/>
          <a:lstStyle/>
          <a:p>
            <a:r>
              <a:rPr lang="en-US" dirty="0"/>
              <a:t>Intro to 2021 Redistricting – Encinitas City Council</a:t>
            </a:r>
          </a:p>
        </p:txBody>
      </p:sp>
      <p:sp>
        <p:nvSpPr>
          <p:cNvPr id="4" name="Slide Number Placeholder 3">
            <a:extLst>
              <a:ext uri="{FF2B5EF4-FFF2-40B4-BE49-F238E27FC236}">
                <a16:creationId xmlns:a16="http://schemas.microsoft.com/office/drawing/2014/main" id="{239DD1A6-EB38-4756-B87D-5D28E46730BE}"/>
              </a:ext>
            </a:extLst>
          </p:cNvPr>
          <p:cNvSpPr>
            <a:spLocks noGrp="1"/>
          </p:cNvSpPr>
          <p:nvPr>
            <p:ph type="sldNum" sz="quarter" idx="12"/>
          </p:nvPr>
        </p:nvSpPr>
        <p:spPr/>
        <p:txBody>
          <a:bodyPr/>
          <a:lstStyle/>
          <a:p>
            <a:fld id="{67ECF1DF-8119-426C-AF81-E709C83F8789}" type="slidenum">
              <a:rPr lang="en-US" smtClean="0"/>
              <a:t>‹#›</a:t>
            </a:fld>
            <a:endParaRPr lang="en-US"/>
          </a:p>
        </p:txBody>
      </p:sp>
    </p:spTree>
    <p:extLst>
      <p:ext uri="{BB962C8B-B14F-4D97-AF65-F5344CB8AC3E}">
        <p14:creationId xmlns:p14="http://schemas.microsoft.com/office/powerpoint/2010/main" val="408584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EA96-130F-46ED-A01D-6C87B90244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BFC7BE-496C-4B92-827D-2C1ACEF100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6A4AC1-2143-4A11-B4EC-477232FC12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ED8304-4290-4449-9D27-7D29F2F5B5D4}"/>
              </a:ext>
            </a:extLst>
          </p:cNvPr>
          <p:cNvSpPr>
            <a:spLocks noGrp="1"/>
          </p:cNvSpPr>
          <p:nvPr>
            <p:ph type="dt" sz="half" idx="10"/>
          </p:nvPr>
        </p:nvSpPr>
        <p:spPr/>
        <p:txBody>
          <a:bodyPr/>
          <a:lstStyle/>
          <a:p>
            <a:r>
              <a:rPr lang="en-US" dirty="0"/>
              <a:t>6/9/2021</a:t>
            </a:r>
          </a:p>
        </p:txBody>
      </p:sp>
      <p:sp>
        <p:nvSpPr>
          <p:cNvPr id="6" name="Footer Placeholder 5">
            <a:extLst>
              <a:ext uri="{FF2B5EF4-FFF2-40B4-BE49-F238E27FC236}">
                <a16:creationId xmlns:a16="http://schemas.microsoft.com/office/drawing/2014/main" id="{77684E7E-A890-4DAB-A221-22D8B1E5DE94}"/>
              </a:ext>
            </a:extLst>
          </p:cNvPr>
          <p:cNvSpPr>
            <a:spLocks noGrp="1"/>
          </p:cNvSpPr>
          <p:nvPr>
            <p:ph type="ftr" sz="quarter" idx="11"/>
          </p:nvPr>
        </p:nvSpPr>
        <p:spPr/>
        <p:txBody>
          <a:bodyPr/>
          <a:lstStyle/>
          <a:p>
            <a:r>
              <a:rPr lang="en-US" dirty="0"/>
              <a:t>Intro to 2021 Redistricting – Encinitas City Council</a:t>
            </a:r>
          </a:p>
        </p:txBody>
      </p:sp>
      <p:sp>
        <p:nvSpPr>
          <p:cNvPr id="7" name="Slide Number Placeholder 6">
            <a:extLst>
              <a:ext uri="{FF2B5EF4-FFF2-40B4-BE49-F238E27FC236}">
                <a16:creationId xmlns:a16="http://schemas.microsoft.com/office/drawing/2014/main" id="{63D9EFA0-AD97-4EFB-839D-18160E0ED19B}"/>
              </a:ext>
            </a:extLst>
          </p:cNvPr>
          <p:cNvSpPr>
            <a:spLocks noGrp="1"/>
          </p:cNvSpPr>
          <p:nvPr>
            <p:ph type="sldNum" sz="quarter" idx="12"/>
          </p:nvPr>
        </p:nvSpPr>
        <p:spPr/>
        <p:txBody>
          <a:bodyPr/>
          <a:lstStyle/>
          <a:p>
            <a:fld id="{67ECF1DF-8119-426C-AF81-E709C83F8789}" type="slidenum">
              <a:rPr lang="en-US" smtClean="0"/>
              <a:t>‹#›</a:t>
            </a:fld>
            <a:endParaRPr lang="en-US"/>
          </a:p>
        </p:txBody>
      </p:sp>
    </p:spTree>
    <p:extLst>
      <p:ext uri="{BB962C8B-B14F-4D97-AF65-F5344CB8AC3E}">
        <p14:creationId xmlns:p14="http://schemas.microsoft.com/office/powerpoint/2010/main" val="269231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275F3-BBB6-46A9-B899-D5C7A72602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761B70-DAEA-417E-9AA6-75CC05B352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D7B64A-655C-40C5-B46D-5C19DD60E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0E82C5-86D1-4D7A-868D-256804D63EBD}"/>
              </a:ext>
            </a:extLst>
          </p:cNvPr>
          <p:cNvSpPr>
            <a:spLocks noGrp="1"/>
          </p:cNvSpPr>
          <p:nvPr>
            <p:ph type="dt" sz="half" idx="10"/>
          </p:nvPr>
        </p:nvSpPr>
        <p:spPr/>
        <p:txBody>
          <a:bodyPr/>
          <a:lstStyle/>
          <a:p>
            <a:r>
              <a:rPr lang="en-US" dirty="0"/>
              <a:t>6/9/2021</a:t>
            </a:r>
          </a:p>
        </p:txBody>
      </p:sp>
      <p:sp>
        <p:nvSpPr>
          <p:cNvPr id="6" name="Footer Placeholder 5">
            <a:extLst>
              <a:ext uri="{FF2B5EF4-FFF2-40B4-BE49-F238E27FC236}">
                <a16:creationId xmlns:a16="http://schemas.microsoft.com/office/drawing/2014/main" id="{235E33D4-30F1-42E6-9920-903393605D69}"/>
              </a:ext>
            </a:extLst>
          </p:cNvPr>
          <p:cNvSpPr>
            <a:spLocks noGrp="1"/>
          </p:cNvSpPr>
          <p:nvPr>
            <p:ph type="ftr" sz="quarter" idx="11"/>
          </p:nvPr>
        </p:nvSpPr>
        <p:spPr/>
        <p:txBody>
          <a:bodyPr/>
          <a:lstStyle/>
          <a:p>
            <a:r>
              <a:rPr lang="en-US" dirty="0"/>
              <a:t>Intro to 2021 Redistricting – Encinitas City Council</a:t>
            </a:r>
          </a:p>
        </p:txBody>
      </p:sp>
      <p:sp>
        <p:nvSpPr>
          <p:cNvPr id="7" name="Slide Number Placeholder 6">
            <a:extLst>
              <a:ext uri="{FF2B5EF4-FFF2-40B4-BE49-F238E27FC236}">
                <a16:creationId xmlns:a16="http://schemas.microsoft.com/office/drawing/2014/main" id="{EADC52E9-1CD2-4FCC-9452-C607947BC907}"/>
              </a:ext>
            </a:extLst>
          </p:cNvPr>
          <p:cNvSpPr>
            <a:spLocks noGrp="1"/>
          </p:cNvSpPr>
          <p:nvPr>
            <p:ph type="sldNum" sz="quarter" idx="12"/>
          </p:nvPr>
        </p:nvSpPr>
        <p:spPr/>
        <p:txBody>
          <a:bodyPr/>
          <a:lstStyle/>
          <a:p>
            <a:fld id="{67ECF1DF-8119-426C-AF81-E709C83F8789}" type="slidenum">
              <a:rPr lang="en-US" smtClean="0"/>
              <a:t>‹#›</a:t>
            </a:fld>
            <a:endParaRPr lang="en-US"/>
          </a:p>
        </p:txBody>
      </p:sp>
    </p:spTree>
    <p:extLst>
      <p:ext uri="{BB962C8B-B14F-4D97-AF65-F5344CB8AC3E}">
        <p14:creationId xmlns:p14="http://schemas.microsoft.com/office/powerpoint/2010/main" val="3366130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AAAD9C-E0C4-4BA3-A9FE-6E6492ABEF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E59180-F6F8-4E3B-AB78-62C4FF37FE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04DB45-CE84-40CD-8D94-3E1930D5A2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6/9/2021</a:t>
            </a:r>
          </a:p>
        </p:txBody>
      </p:sp>
      <p:sp>
        <p:nvSpPr>
          <p:cNvPr id="5" name="Footer Placeholder 4">
            <a:extLst>
              <a:ext uri="{FF2B5EF4-FFF2-40B4-BE49-F238E27FC236}">
                <a16:creationId xmlns:a16="http://schemas.microsoft.com/office/drawing/2014/main" id="{820A712C-806E-49AA-9AE9-9758EF7994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a:solidFill>
                  <a:srgbClr val="216EB0"/>
                </a:solidFill>
              </a:defRPr>
            </a:lvl1pPr>
          </a:lstStyle>
          <a:p>
            <a:r>
              <a:rPr lang="en-US" dirty="0"/>
              <a:t>Intro to 2021 Redistricting – Encinitas City Council</a:t>
            </a:r>
          </a:p>
        </p:txBody>
      </p:sp>
      <p:sp>
        <p:nvSpPr>
          <p:cNvPr id="6" name="Slide Number Placeholder 5">
            <a:extLst>
              <a:ext uri="{FF2B5EF4-FFF2-40B4-BE49-F238E27FC236}">
                <a16:creationId xmlns:a16="http://schemas.microsoft.com/office/drawing/2014/main" id="{D07792B2-9C74-4922-8BC3-8507958A09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ECF1DF-8119-426C-AF81-E709C83F8789}" type="slidenum">
              <a:rPr lang="en-US" smtClean="0"/>
              <a:t>‹#›</a:t>
            </a:fld>
            <a:endParaRPr lang="en-US" dirty="0"/>
          </a:p>
        </p:txBody>
      </p:sp>
      <p:pic>
        <p:nvPicPr>
          <p:cNvPr id="7" name="Picture 6" descr="PPT-Masthead-2.pdf">
            <a:extLst>
              <a:ext uri="{FF2B5EF4-FFF2-40B4-BE49-F238E27FC236}">
                <a16:creationId xmlns:a16="http://schemas.microsoft.com/office/drawing/2014/main" id="{5A7A45EF-29E8-44B4-BE4E-582A29AAA8D0}"/>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242047"/>
            <a:ext cx="9144000" cy="1613647"/>
          </a:xfrm>
          <a:prstGeom prst="rect">
            <a:avLst/>
          </a:prstGeom>
        </p:spPr>
      </p:pic>
    </p:spTree>
    <p:extLst>
      <p:ext uri="{BB962C8B-B14F-4D97-AF65-F5344CB8AC3E}">
        <p14:creationId xmlns:p14="http://schemas.microsoft.com/office/powerpoint/2010/main" val="2454048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os.ca.gov/elections/helpful-resources/redistricti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81749-057A-45B8-8872-FC2C117912A5}"/>
              </a:ext>
            </a:extLst>
          </p:cNvPr>
          <p:cNvSpPr>
            <a:spLocks noGrp="1"/>
          </p:cNvSpPr>
          <p:nvPr>
            <p:ph type="ctrTitle"/>
          </p:nvPr>
        </p:nvSpPr>
        <p:spPr>
          <a:xfrm>
            <a:off x="838200" y="1742017"/>
            <a:ext cx="10515600" cy="2387600"/>
          </a:xfrm>
        </p:spPr>
        <p:txBody>
          <a:bodyPr>
            <a:normAutofit fontScale="90000"/>
          </a:bodyPr>
          <a:lstStyle/>
          <a:p>
            <a:r>
              <a:rPr lang="en-US" sz="7200" dirty="0">
                <a:solidFill>
                  <a:srgbClr val="216EB0"/>
                </a:solidFill>
              </a:rPr>
              <a:t>Introduction to </a:t>
            </a:r>
            <a:br>
              <a:rPr lang="en-US" sz="7200" dirty="0">
                <a:solidFill>
                  <a:srgbClr val="216EB0"/>
                </a:solidFill>
              </a:rPr>
            </a:br>
            <a:r>
              <a:rPr lang="en-US" sz="7200" dirty="0">
                <a:solidFill>
                  <a:srgbClr val="216EB0"/>
                </a:solidFill>
              </a:rPr>
              <a:t>2021 Redistricting</a:t>
            </a:r>
            <a:br>
              <a:rPr lang="en-US" sz="7200" dirty="0">
                <a:solidFill>
                  <a:srgbClr val="216EB0"/>
                </a:solidFill>
              </a:rPr>
            </a:br>
            <a:r>
              <a:rPr lang="en-US" sz="7200" dirty="0">
                <a:solidFill>
                  <a:srgbClr val="216EB0"/>
                </a:solidFill>
              </a:rPr>
              <a:t>Process &amp; Criteria</a:t>
            </a:r>
          </a:p>
        </p:txBody>
      </p:sp>
      <p:sp>
        <p:nvSpPr>
          <p:cNvPr id="6" name="Date Placeholder 3">
            <a:extLst>
              <a:ext uri="{FF2B5EF4-FFF2-40B4-BE49-F238E27FC236}">
                <a16:creationId xmlns:a16="http://schemas.microsoft.com/office/drawing/2014/main" id="{1C29CBCE-0047-489D-A4EB-CA177245629F}"/>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6/9/2021</a:t>
            </a:r>
          </a:p>
        </p:txBody>
      </p:sp>
      <p:sp>
        <p:nvSpPr>
          <p:cNvPr id="7" name="Footer Placeholder 4">
            <a:extLst>
              <a:ext uri="{FF2B5EF4-FFF2-40B4-BE49-F238E27FC236}">
                <a16:creationId xmlns:a16="http://schemas.microsoft.com/office/drawing/2014/main" id="{F9134B7F-43ED-4059-AF3B-647BD21F52B7}"/>
              </a:ext>
            </a:extLst>
          </p:cNvPr>
          <p:cNvSpPr txBox="1">
            <a:spLocks/>
          </p:cNvSpPr>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rgbClr val="216EB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Intro to 2021 Redistricting – Encinitas City Council</a:t>
            </a:r>
            <a:endParaRPr lang="en-US" dirty="0"/>
          </a:p>
        </p:txBody>
      </p:sp>
      <p:sp>
        <p:nvSpPr>
          <p:cNvPr id="8" name="Slide Number Placeholder 5">
            <a:extLst>
              <a:ext uri="{FF2B5EF4-FFF2-40B4-BE49-F238E27FC236}">
                <a16:creationId xmlns:a16="http://schemas.microsoft.com/office/drawing/2014/main" id="{8A44363F-555E-4516-BEE9-75A64FE6A7FE}"/>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ECF1DF-8119-426C-AF81-E709C83F8789}" type="slidenum">
              <a:rPr lang="en-US" smtClean="0"/>
              <a:pPr/>
              <a:t>1</a:t>
            </a:fld>
            <a:endParaRPr lang="en-US" dirty="0"/>
          </a:p>
        </p:txBody>
      </p:sp>
      <p:sp>
        <p:nvSpPr>
          <p:cNvPr id="11" name="Subtitle 2">
            <a:extLst>
              <a:ext uri="{FF2B5EF4-FFF2-40B4-BE49-F238E27FC236}">
                <a16:creationId xmlns:a16="http://schemas.microsoft.com/office/drawing/2014/main" id="{EC116245-5418-4A8D-B7AC-F531CD1E1320}"/>
              </a:ext>
            </a:extLst>
          </p:cNvPr>
          <p:cNvSpPr>
            <a:spLocks noGrp="1"/>
          </p:cNvSpPr>
          <p:nvPr>
            <p:ph type="subTitle" idx="1"/>
          </p:nvPr>
        </p:nvSpPr>
        <p:spPr>
          <a:xfrm>
            <a:off x="2895600" y="5113866"/>
            <a:ext cx="6400800" cy="1242483"/>
          </a:xfrm>
        </p:spPr>
        <p:txBody>
          <a:bodyPr>
            <a:normAutofit/>
          </a:bodyPr>
          <a:lstStyle/>
          <a:p>
            <a:r>
              <a:rPr lang="en-US" dirty="0"/>
              <a:t>A Presentation to the </a:t>
            </a:r>
          </a:p>
          <a:p>
            <a:pPr>
              <a:spcBef>
                <a:spcPts val="0"/>
              </a:spcBef>
            </a:pPr>
            <a:r>
              <a:rPr lang="en-US" dirty="0"/>
              <a:t>Encinitas City Council</a:t>
            </a:r>
          </a:p>
          <a:p>
            <a:r>
              <a:rPr lang="en-US" dirty="0"/>
              <a:t>June 9, 2021</a:t>
            </a:r>
          </a:p>
        </p:txBody>
      </p:sp>
    </p:spTree>
    <p:extLst>
      <p:ext uri="{BB962C8B-B14F-4D97-AF65-F5344CB8AC3E}">
        <p14:creationId xmlns:p14="http://schemas.microsoft.com/office/powerpoint/2010/main" val="641124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F4AB3421-2587-48D0-85DC-F967B7448FD7}"/>
              </a:ext>
            </a:extLst>
          </p:cNvPr>
          <p:cNvGraphicFramePr>
            <a:graphicFrameLocks noGrp="1"/>
          </p:cNvGraphicFramePr>
          <p:nvPr>
            <p:ph idx="1"/>
            <p:extLst>
              <p:ext uri="{D42A27DB-BD31-4B8C-83A1-F6EECF244321}">
                <p14:modId xmlns:p14="http://schemas.microsoft.com/office/powerpoint/2010/main" val="2935651774"/>
              </p:ext>
            </p:extLst>
          </p:nvPr>
        </p:nvGraphicFramePr>
        <p:xfrm>
          <a:off x="838200" y="1825625"/>
          <a:ext cx="10515600" cy="4252470"/>
        </p:xfrm>
        <a:graphic>
          <a:graphicData uri="http://schemas.openxmlformats.org/drawingml/2006/table">
            <a:tbl>
              <a:tblPr firstRow="1" bandRow="1">
                <a:tableStyleId>{69CF1AB2-1976-4502-BF36-3FF5EA218861}</a:tableStyleId>
              </a:tblPr>
              <a:tblGrid>
                <a:gridCol w="2484549">
                  <a:extLst>
                    <a:ext uri="{9D8B030D-6E8A-4147-A177-3AD203B41FA5}">
                      <a16:colId xmlns:a16="http://schemas.microsoft.com/office/drawing/2014/main" val="1016607681"/>
                    </a:ext>
                  </a:extLst>
                </a:gridCol>
                <a:gridCol w="8031051">
                  <a:extLst>
                    <a:ext uri="{9D8B030D-6E8A-4147-A177-3AD203B41FA5}">
                      <a16:colId xmlns:a16="http://schemas.microsoft.com/office/drawing/2014/main" val="676459444"/>
                    </a:ext>
                  </a:extLst>
                </a:gridCol>
              </a:tblGrid>
              <a:tr h="370840">
                <a:tc>
                  <a:txBody>
                    <a:bodyPr/>
                    <a:lstStyle/>
                    <a:p>
                      <a:pPr marL="0" marR="0">
                        <a:lnSpc>
                          <a:spcPct val="115000"/>
                        </a:lnSpc>
                        <a:spcBef>
                          <a:spcPts val="0"/>
                        </a:spcBef>
                        <a:spcAft>
                          <a:spcPts val="0"/>
                        </a:spcAft>
                      </a:pPr>
                      <a:r>
                        <a:rPr lang="en-US" sz="1500" b="0" dirty="0">
                          <a:effectLst/>
                          <a:latin typeface="+mn-lt"/>
                          <a:ea typeface="Calibri" panose="020F0502020204030204" pitchFamily="34" charset="0"/>
                          <a:cs typeface="Times New Roman" panose="02020603050405020304" pitchFamily="18" charset="0"/>
                        </a:rPr>
                        <a:t>September 22, 2021</a:t>
                      </a:r>
                    </a:p>
                    <a:p>
                      <a:pPr marL="0" marR="0">
                        <a:lnSpc>
                          <a:spcPct val="115000"/>
                        </a:lnSpc>
                        <a:spcBef>
                          <a:spcPts val="0"/>
                        </a:spcBef>
                        <a:spcAft>
                          <a:spcPts val="0"/>
                        </a:spcAft>
                      </a:pPr>
                      <a:r>
                        <a:rPr lang="en-US" sz="1500" b="0" dirty="0">
                          <a:effectLst/>
                          <a:latin typeface="+mn-lt"/>
                          <a:ea typeface="Calibri" panose="020F0502020204030204" pitchFamily="34" charset="0"/>
                          <a:cs typeface="Times New Roman" panose="02020603050405020304" pitchFamily="18" charset="0"/>
                        </a:rPr>
                        <a:t>Council Meeting</a:t>
                      </a:r>
                    </a:p>
                    <a:p>
                      <a:pPr marL="0" marR="0">
                        <a:lnSpc>
                          <a:spcPct val="115000"/>
                        </a:lnSpc>
                        <a:spcBef>
                          <a:spcPts val="0"/>
                        </a:spcBef>
                        <a:spcAft>
                          <a:spcPts val="0"/>
                        </a:spcAft>
                      </a:pPr>
                      <a:r>
                        <a:rPr lang="en-US" sz="1500" b="0" dirty="0">
                          <a:effectLst/>
                          <a:latin typeface="+mn-lt"/>
                          <a:ea typeface="Calibri" panose="020F0502020204030204" pitchFamily="34" charset="0"/>
                          <a:cs typeface="Times New Roman" panose="02020603050405020304" pitchFamily="18" charset="0"/>
                        </a:rPr>
                        <a:t> </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500" b="0" dirty="0">
                          <a:effectLst/>
                          <a:latin typeface="+mn-lt"/>
                          <a:ea typeface="Calibri" panose="020F0502020204030204" pitchFamily="34" charset="0"/>
                          <a:cs typeface="Times New Roman" panose="02020603050405020304" pitchFamily="18" charset="0"/>
                        </a:rPr>
                        <a:t>Council conducts public hearing to solicit testimony regarding criteria to be used for redistricting, especially communities of interest. </a:t>
                      </a:r>
                      <a:r>
                        <a:rPr lang="en-US" sz="1500" b="0" i="1" dirty="0">
                          <a:effectLst/>
                          <a:latin typeface="+mn-lt"/>
                          <a:ea typeface="Calibri" panose="020F0502020204030204" pitchFamily="34" charset="0"/>
                          <a:cs typeface="Times New Roman" panose="02020603050405020304" pitchFamily="18" charset="0"/>
                        </a:rPr>
                        <a:t>(Public Hearing #1)</a:t>
                      </a:r>
                      <a:endParaRPr lang="en-US" sz="1500" b="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500" b="0" dirty="0">
                          <a:effectLst/>
                          <a:latin typeface="+mn-lt"/>
                          <a:ea typeface="Calibri" panose="020F0502020204030204" pitchFamily="34" charset="0"/>
                          <a:cs typeface="Times New Roman" panose="02020603050405020304" pitchFamily="18" charset="0"/>
                        </a:rPr>
                        <a:t> </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17358370"/>
                  </a:ext>
                </a:extLst>
              </a:tr>
              <a:tr h="370840">
                <a:tc>
                  <a:txBody>
                    <a:bodyPr/>
                    <a:lstStyle/>
                    <a:p>
                      <a:pPr>
                        <a:spcAft>
                          <a:spcPts val="600"/>
                        </a:spcAft>
                      </a:pPr>
                      <a:r>
                        <a:rPr lang="en-US" sz="1500" b="0" kern="1200" dirty="0">
                          <a:solidFill>
                            <a:schemeClr val="dk1"/>
                          </a:solidFill>
                          <a:effectLst/>
                          <a:latin typeface="+mn-lt"/>
                          <a:ea typeface="+mn-ea"/>
                          <a:cs typeface="+mn-cs"/>
                        </a:rPr>
                        <a:t>October 1, 2021</a:t>
                      </a:r>
                      <a:endParaRPr lang="en-US" sz="1500" b="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600"/>
                        </a:spcAft>
                      </a:pPr>
                      <a:r>
                        <a:rPr lang="en-US" sz="1500" b="0" kern="1200" dirty="0">
                          <a:solidFill>
                            <a:schemeClr val="dk1"/>
                          </a:solidFill>
                          <a:effectLst/>
                          <a:latin typeface="+mn-lt"/>
                          <a:ea typeface="+mn-ea"/>
                          <a:cs typeface="+mn-cs"/>
                        </a:rPr>
                        <a:t>Estimated date for release of prisoner-adjusted population data.</a:t>
                      </a:r>
                      <a:endParaRPr lang="en-US" sz="1500" b="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2647385"/>
                  </a:ext>
                </a:extLst>
              </a:tr>
              <a:tr h="370840">
                <a:tc>
                  <a:txBody>
                    <a:bodyPr/>
                    <a:lstStyle/>
                    <a:p>
                      <a:pPr marL="0" marR="0">
                        <a:lnSpc>
                          <a:spcPct val="115000"/>
                        </a:lnSpc>
                        <a:spcBef>
                          <a:spcPts val="0"/>
                        </a:spcBef>
                        <a:spcAft>
                          <a:spcPts val="0"/>
                        </a:spcAft>
                      </a:pPr>
                      <a:r>
                        <a:rPr lang="en-US" sz="1500" b="0" dirty="0">
                          <a:effectLst/>
                          <a:latin typeface="+mn-lt"/>
                          <a:ea typeface="Calibri" panose="020F0502020204030204" pitchFamily="34" charset="0"/>
                          <a:cs typeface="Times New Roman" panose="02020603050405020304" pitchFamily="18" charset="0"/>
                        </a:rPr>
                        <a:t>November 17, 2021</a:t>
                      </a:r>
                    </a:p>
                    <a:p>
                      <a:pPr marL="0" marR="0">
                        <a:lnSpc>
                          <a:spcPct val="115000"/>
                        </a:lnSpc>
                        <a:spcBef>
                          <a:spcPts val="0"/>
                        </a:spcBef>
                        <a:spcAft>
                          <a:spcPts val="0"/>
                        </a:spcAft>
                      </a:pPr>
                      <a:r>
                        <a:rPr lang="en-US" sz="1500" b="0" dirty="0">
                          <a:effectLst/>
                          <a:latin typeface="+mn-lt"/>
                          <a:ea typeface="Calibri" panose="020F0502020204030204" pitchFamily="34" charset="0"/>
                          <a:cs typeface="Times New Roman" panose="02020603050405020304" pitchFamily="18" charset="0"/>
                        </a:rPr>
                        <a:t>Council Meeting</a:t>
                      </a:r>
                    </a:p>
                    <a:p>
                      <a:pPr marL="0" marR="0">
                        <a:lnSpc>
                          <a:spcPct val="115000"/>
                        </a:lnSpc>
                        <a:spcBef>
                          <a:spcPts val="0"/>
                        </a:spcBef>
                        <a:spcAft>
                          <a:spcPts val="0"/>
                        </a:spcAft>
                      </a:pPr>
                      <a:r>
                        <a:rPr lang="en-US" sz="1500" b="0" dirty="0">
                          <a:effectLst/>
                          <a:latin typeface="+mn-lt"/>
                          <a:ea typeface="Calibri" panose="020F0502020204030204" pitchFamily="34" charset="0"/>
                          <a:cs typeface="Times New Roman" panose="02020603050405020304" pitchFamily="18" charset="0"/>
                        </a:rPr>
                        <a:t> </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500" b="0" dirty="0">
                          <a:effectLst/>
                          <a:latin typeface="+mn-lt"/>
                          <a:ea typeface="Calibri" panose="020F0502020204030204" pitchFamily="34" charset="0"/>
                          <a:cs typeface="Times New Roman" panose="02020603050405020304" pitchFamily="18" charset="0"/>
                        </a:rPr>
                        <a:t>Demographer provides updated demographic analysis of existing districts with final adjusted Census numbers; Council conducts public hearing to solicit testimony regarding criteria to be used for redistricting, especially communities of interest; Council adopts criteria for redistricting, identifies communities of interest, instructs demographic consultant to prepare draft district plans. </a:t>
                      </a:r>
                      <a:r>
                        <a:rPr lang="en-US" sz="1500" b="0" i="1" dirty="0">
                          <a:effectLst/>
                          <a:latin typeface="+mn-lt"/>
                          <a:ea typeface="Calibri" panose="020F0502020204030204" pitchFamily="34" charset="0"/>
                          <a:cs typeface="Times New Roman" panose="02020603050405020304" pitchFamily="18" charset="0"/>
                        </a:rPr>
                        <a:t>(Public Hearing #2)</a:t>
                      </a:r>
                      <a:endParaRPr lang="en-US" sz="1500" b="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500" b="0" dirty="0">
                          <a:effectLst/>
                          <a:latin typeface="+mn-lt"/>
                          <a:ea typeface="Calibri" panose="020F0502020204030204" pitchFamily="34" charset="0"/>
                          <a:cs typeface="Times New Roman" panose="02020603050405020304" pitchFamily="18" charset="0"/>
                        </a:rPr>
                        <a:t> </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1525580"/>
                  </a:ext>
                </a:extLst>
              </a:tr>
              <a:tr h="370840">
                <a:tc>
                  <a:txBody>
                    <a:bodyPr/>
                    <a:lstStyle/>
                    <a:p>
                      <a:pPr marL="0" marR="0">
                        <a:lnSpc>
                          <a:spcPct val="115000"/>
                        </a:lnSpc>
                        <a:spcBef>
                          <a:spcPts val="0"/>
                        </a:spcBef>
                        <a:spcAft>
                          <a:spcPts val="0"/>
                        </a:spcAft>
                      </a:pPr>
                      <a:r>
                        <a:rPr lang="en-US" sz="1500" b="0">
                          <a:effectLst/>
                          <a:latin typeface="+mn-lt"/>
                          <a:ea typeface="Calibri" panose="020F0502020204030204" pitchFamily="34" charset="0"/>
                          <a:cs typeface="Times New Roman" panose="02020603050405020304" pitchFamily="18" charset="0"/>
                        </a:rPr>
                        <a:t>January 5, 2022</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500" b="0" dirty="0">
                          <a:effectLst/>
                          <a:latin typeface="+mn-lt"/>
                          <a:ea typeface="Calibri" panose="020F0502020204030204" pitchFamily="34" charset="0"/>
                          <a:cs typeface="Times New Roman" panose="02020603050405020304" pitchFamily="18" charset="0"/>
                        </a:rPr>
                        <a:t>Deadline for submission of maps by the public for consideration at the January 19 Council public hearing.</a:t>
                      </a:r>
                    </a:p>
                    <a:p>
                      <a:pPr marL="0" marR="0">
                        <a:lnSpc>
                          <a:spcPct val="115000"/>
                        </a:lnSpc>
                        <a:spcBef>
                          <a:spcPts val="0"/>
                        </a:spcBef>
                        <a:spcAft>
                          <a:spcPts val="0"/>
                        </a:spcAft>
                      </a:pPr>
                      <a:r>
                        <a:rPr lang="en-US" sz="1500" b="0" dirty="0">
                          <a:effectLst/>
                          <a:latin typeface="+mn-lt"/>
                          <a:ea typeface="Calibri" panose="020F0502020204030204" pitchFamily="34" charset="0"/>
                          <a:cs typeface="Times New Roman" panose="02020603050405020304" pitchFamily="18" charset="0"/>
                        </a:rPr>
                        <a:t> </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58674791"/>
                  </a:ext>
                </a:extLst>
              </a:tr>
              <a:tr h="370840">
                <a:tc>
                  <a:txBody>
                    <a:bodyPr/>
                    <a:lstStyle/>
                    <a:p>
                      <a:pPr marL="0" marR="0">
                        <a:lnSpc>
                          <a:spcPct val="115000"/>
                        </a:lnSpc>
                        <a:spcBef>
                          <a:spcPts val="0"/>
                        </a:spcBef>
                        <a:spcAft>
                          <a:spcPts val="0"/>
                        </a:spcAft>
                      </a:pPr>
                      <a:r>
                        <a:rPr lang="en-US" sz="1500" b="0">
                          <a:effectLst/>
                          <a:latin typeface="+mn-lt"/>
                          <a:ea typeface="Calibri" panose="020F0502020204030204" pitchFamily="34" charset="0"/>
                          <a:cs typeface="Times New Roman" panose="02020603050405020304" pitchFamily="18" charset="0"/>
                        </a:rPr>
                        <a:t>January 19, 2022 </a:t>
                      </a:r>
                    </a:p>
                    <a:p>
                      <a:pPr marL="0" marR="0">
                        <a:lnSpc>
                          <a:spcPct val="115000"/>
                        </a:lnSpc>
                        <a:spcBef>
                          <a:spcPts val="0"/>
                        </a:spcBef>
                        <a:spcAft>
                          <a:spcPts val="0"/>
                        </a:spcAft>
                      </a:pPr>
                      <a:r>
                        <a:rPr lang="en-US" sz="1500" b="0">
                          <a:effectLst/>
                          <a:latin typeface="+mn-lt"/>
                          <a:ea typeface="Calibri" panose="020F0502020204030204" pitchFamily="34" charset="0"/>
                          <a:cs typeface="Times New Roman" panose="02020603050405020304" pitchFamily="18" charset="0"/>
                        </a:rPr>
                        <a:t>Council Meeting</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500" b="0" dirty="0">
                          <a:effectLst/>
                          <a:latin typeface="+mn-lt"/>
                          <a:ea typeface="Calibri" panose="020F0502020204030204" pitchFamily="34" charset="0"/>
                          <a:cs typeface="Times New Roman" panose="02020603050405020304" pitchFamily="18" charset="0"/>
                        </a:rPr>
                        <a:t>Demographic consultant to present initial draft district plan(s). Council holds public hearing on draft plan(s). Council may order modifications to any of the plan(s). </a:t>
                      </a:r>
                      <a:r>
                        <a:rPr lang="en-US" sz="1500" b="0" i="1" dirty="0">
                          <a:effectLst/>
                          <a:latin typeface="+mn-lt"/>
                          <a:ea typeface="Calibri" panose="020F0502020204030204" pitchFamily="34" charset="0"/>
                          <a:cs typeface="Times New Roman" panose="02020603050405020304" pitchFamily="18" charset="0"/>
                        </a:rPr>
                        <a:t>(Public Hearing #3)</a:t>
                      </a:r>
                      <a:endParaRPr lang="en-US" sz="1500" b="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500" b="0" dirty="0">
                          <a:effectLst/>
                          <a:latin typeface="+mn-lt"/>
                          <a:ea typeface="Calibri" panose="020F0502020204030204" pitchFamily="34" charset="0"/>
                          <a:cs typeface="Times New Roman" panose="02020603050405020304" pitchFamily="18" charset="0"/>
                        </a:rPr>
                        <a:t> </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21049584"/>
                  </a:ext>
                </a:extLst>
              </a:tr>
            </a:tbl>
          </a:graphicData>
        </a:graphic>
      </p:graphicFrame>
      <p:sp>
        <p:nvSpPr>
          <p:cNvPr id="6" name="TextBox 5">
            <a:extLst>
              <a:ext uri="{FF2B5EF4-FFF2-40B4-BE49-F238E27FC236}">
                <a16:creationId xmlns:a16="http://schemas.microsoft.com/office/drawing/2014/main" id="{C0B24A5E-171F-4C9F-9D7F-8EC80D9C96C8}"/>
              </a:ext>
            </a:extLst>
          </p:cNvPr>
          <p:cNvSpPr txBox="1"/>
          <p:nvPr/>
        </p:nvSpPr>
        <p:spPr>
          <a:xfrm>
            <a:off x="838200" y="6047105"/>
            <a:ext cx="10515600" cy="323165"/>
          </a:xfrm>
          <a:prstGeom prst="rect">
            <a:avLst/>
          </a:prstGeom>
          <a:noFill/>
        </p:spPr>
        <p:txBody>
          <a:bodyPr wrap="square" rtlCol="0">
            <a:spAutoFit/>
          </a:bodyPr>
          <a:lstStyle/>
          <a:p>
            <a:r>
              <a:rPr lang="en-US" sz="1500" b="1" dirty="0">
                <a:solidFill>
                  <a:srgbClr val="0070C0"/>
                </a:solidFill>
              </a:rPr>
              <a:t>* Most dates are subject to change; only bold items are legal deadlines</a:t>
            </a:r>
          </a:p>
        </p:txBody>
      </p:sp>
      <p:sp>
        <p:nvSpPr>
          <p:cNvPr id="7" name="Title 1">
            <a:extLst>
              <a:ext uri="{FF2B5EF4-FFF2-40B4-BE49-F238E27FC236}">
                <a16:creationId xmlns:a16="http://schemas.microsoft.com/office/drawing/2014/main" id="{227CD7C5-98E8-42B1-A2B8-4025C756CC65}"/>
              </a:ext>
            </a:extLst>
          </p:cNvPr>
          <p:cNvSpPr txBox="1">
            <a:spLocks/>
          </p:cNvSpPr>
          <p:nvPr/>
        </p:nvSpPr>
        <p:spPr>
          <a:xfrm>
            <a:off x="838200" y="1081825"/>
            <a:ext cx="10515600" cy="6088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solidFill>
                  <a:srgbClr val="0070C0"/>
                </a:solidFill>
              </a:rPr>
              <a:t>2021-2022 Proposed* Redistricting Timeline</a:t>
            </a:r>
          </a:p>
        </p:txBody>
      </p:sp>
      <p:sp>
        <p:nvSpPr>
          <p:cNvPr id="11" name="Date Placeholder 3">
            <a:extLst>
              <a:ext uri="{FF2B5EF4-FFF2-40B4-BE49-F238E27FC236}">
                <a16:creationId xmlns:a16="http://schemas.microsoft.com/office/drawing/2014/main" id="{69BF4740-327A-4B51-B335-7852AB87EE92}"/>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6/9/2021</a:t>
            </a:r>
            <a:endParaRPr lang="en-US" dirty="0"/>
          </a:p>
        </p:txBody>
      </p:sp>
      <p:sp>
        <p:nvSpPr>
          <p:cNvPr id="12" name="Footer Placeholder 4">
            <a:extLst>
              <a:ext uri="{FF2B5EF4-FFF2-40B4-BE49-F238E27FC236}">
                <a16:creationId xmlns:a16="http://schemas.microsoft.com/office/drawing/2014/main" id="{7CAF681A-0D1D-4876-9D4B-522F7FE0EA8E}"/>
              </a:ext>
            </a:extLst>
          </p:cNvPr>
          <p:cNvSpPr txBox="1">
            <a:spLocks/>
          </p:cNvSpPr>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rgbClr val="216EB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Intro to 2021 Redistricting – Encinitas City Council</a:t>
            </a:r>
            <a:endParaRPr lang="en-US" dirty="0"/>
          </a:p>
        </p:txBody>
      </p:sp>
      <p:sp>
        <p:nvSpPr>
          <p:cNvPr id="13" name="Slide Number Placeholder 5">
            <a:extLst>
              <a:ext uri="{FF2B5EF4-FFF2-40B4-BE49-F238E27FC236}">
                <a16:creationId xmlns:a16="http://schemas.microsoft.com/office/drawing/2014/main" id="{3CEDF825-52C7-4217-BFC7-BFAF3A17F92F}"/>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ECF1DF-8119-426C-AF81-E709C83F8789}" type="slidenum">
              <a:rPr lang="en-US" smtClean="0"/>
              <a:pPr/>
              <a:t>10</a:t>
            </a:fld>
            <a:endParaRPr lang="en-US" dirty="0"/>
          </a:p>
        </p:txBody>
      </p:sp>
    </p:spTree>
    <p:extLst>
      <p:ext uri="{BB962C8B-B14F-4D97-AF65-F5344CB8AC3E}">
        <p14:creationId xmlns:p14="http://schemas.microsoft.com/office/powerpoint/2010/main" val="1927356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F4AB3421-2587-48D0-85DC-F967B7448FD7}"/>
              </a:ext>
            </a:extLst>
          </p:cNvPr>
          <p:cNvGraphicFramePr>
            <a:graphicFrameLocks noGrp="1"/>
          </p:cNvGraphicFramePr>
          <p:nvPr>
            <p:ph idx="1"/>
            <p:extLst>
              <p:ext uri="{D42A27DB-BD31-4B8C-83A1-F6EECF244321}">
                <p14:modId xmlns:p14="http://schemas.microsoft.com/office/powerpoint/2010/main" val="3834760279"/>
              </p:ext>
            </p:extLst>
          </p:nvPr>
        </p:nvGraphicFramePr>
        <p:xfrm>
          <a:off x="838200" y="2121831"/>
          <a:ext cx="10515600" cy="3571750"/>
        </p:xfrm>
        <a:graphic>
          <a:graphicData uri="http://schemas.openxmlformats.org/drawingml/2006/table">
            <a:tbl>
              <a:tblPr firstRow="1" bandRow="1">
                <a:tableStyleId>{69CF1AB2-1976-4502-BF36-3FF5EA218861}</a:tableStyleId>
              </a:tblPr>
              <a:tblGrid>
                <a:gridCol w="2484549">
                  <a:extLst>
                    <a:ext uri="{9D8B030D-6E8A-4147-A177-3AD203B41FA5}">
                      <a16:colId xmlns:a16="http://schemas.microsoft.com/office/drawing/2014/main" val="1016607681"/>
                    </a:ext>
                  </a:extLst>
                </a:gridCol>
                <a:gridCol w="8031051">
                  <a:extLst>
                    <a:ext uri="{9D8B030D-6E8A-4147-A177-3AD203B41FA5}">
                      <a16:colId xmlns:a16="http://schemas.microsoft.com/office/drawing/2014/main" val="676459444"/>
                    </a:ext>
                  </a:extLst>
                </a:gridCol>
              </a:tblGrid>
              <a:tr h="370840">
                <a:tc>
                  <a:txBody>
                    <a:bodyPr/>
                    <a:lstStyle/>
                    <a:p>
                      <a:pPr marL="0" marR="0">
                        <a:lnSpc>
                          <a:spcPct val="115000"/>
                        </a:lnSpc>
                        <a:spcBef>
                          <a:spcPts val="0"/>
                        </a:spcBef>
                        <a:spcAft>
                          <a:spcPts val="0"/>
                        </a:spcAft>
                      </a:pPr>
                      <a:r>
                        <a:rPr lang="en-US" sz="1500" b="0" dirty="0">
                          <a:effectLst/>
                          <a:latin typeface="Calibri" panose="020F0502020204030204" pitchFamily="34" charset="0"/>
                          <a:ea typeface="Calibri" panose="020F0502020204030204" pitchFamily="34" charset="0"/>
                          <a:cs typeface="Calibri" panose="020F0502020204030204" pitchFamily="34" charset="0"/>
                        </a:rPr>
                        <a:t>February 17, 2022</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500" b="0" dirty="0">
                          <a:effectLst/>
                          <a:latin typeface="Calibri" panose="020F0502020204030204" pitchFamily="34" charset="0"/>
                          <a:ea typeface="Calibri" panose="020F0502020204030204" pitchFamily="34" charset="0"/>
                          <a:cs typeface="Calibri" panose="020F0502020204030204" pitchFamily="34" charset="0"/>
                        </a:rPr>
                        <a:t>Final deadline for submission of public plans for consideration as part of the process.</a:t>
                      </a:r>
                    </a:p>
                    <a:p>
                      <a:pPr marL="0" marR="0">
                        <a:lnSpc>
                          <a:spcPct val="115000"/>
                        </a:lnSpc>
                        <a:spcBef>
                          <a:spcPts val="0"/>
                        </a:spcBef>
                        <a:spcAft>
                          <a:spcPts val="0"/>
                        </a:spcAft>
                      </a:pPr>
                      <a:r>
                        <a:rPr lang="en-US" sz="1500" b="0" dirty="0">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17358370"/>
                  </a:ext>
                </a:extLst>
              </a:tr>
              <a:tr h="370840">
                <a:tc>
                  <a:txBody>
                    <a:bodyPr/>
                    <a:lstStyle/>
                    <a:p>
                      <a:pPr marL="0" marR="0">
                        <a:lnSpc>
                          <a:spcPct val="115000"/>
                        </a:lnSpc>
                        <a:spcBef>
                          <a:spcPts val="0"/>
                        </a:spcBef>
                        <a:spcAft>
                          <a:spcPts val="0"/>
                        </a:spcAft>
                      </a:pPr>
                      <a:r>
                        <a:rPr lang="en-US" sz="1500">
                          <a:effectLst/>
                          <a:latin typeface="Calibri" panose="020F0502020204030204" pitchFamily="34" charset="0"/>
                          <a:ea typeface="Calibri" panose="020F0502020204030204" pitchFamily="34" charset="0"/>
                          <a:cs typeface="Calibri" panose="020F0502020204030204" pitchFamily="34" charset="0"/>
                        </a:rPr>
                        <a:t>March 2, 2022</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500" dirty="0">
                          <a:effectLst/>
                          <a:latin typeface="Calibri" panose="020F0502020204030204" pitchFamily="34" charset="0"/>
                          <a:ea typeface="Calibri" panose="020F0502020204030204" pitchFamily="34" charset="0"/>
                          <a:cs typeface="Calibri" panose="020F0502020204030204" pitchFamily="34" charset="0"/>
                        </a:rPr>
                        <a:t>Deadline to post final proposed map(s) on City redistricting website.</a:t>
                      </a:r>
                    </a:p>
                    <a:p>
                      <a:pPr marL="0" marR="0">
                        <a:lnSpc>
                          <a:spcPct val="115000"/>
                        </a:lnSpc>
                        <a:spcBef>
                          <a:spcPts val="0"/>
                        </a:spcBef>
                        <a:spcAft>
                          <a:spcPts val="0"/>
                        </a:spcAft>
                      </a:pPr>
                      <a:r>
                        <a:rPr lang="en-US" sz="1500" dirty="0">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2647385"/>
                  </a:ext>
                </a:extLst>
              </a:tr>
              <a:tr h="370840">
                <a:tc>
                  <a:txBody>
                    <a:bodyPr/>
                    <a:lstStyle/>
                    <a:p>
                      <a:pPr marL="0" marR="0">
                        <a:lnSpc>
                          <a:spcPct val="115000"/>
                        </a:lnSpc>
                        <a:spcBef>
                          <a:spcPts val="0"/>
                        </a:spcBef>
                        <a:spcAft>
                          <a:spcPts val="0"/>
                        </a:spcAft>
                      </a:pPr>
                      <a:r>
                        <a:rPr lang="en-US" sz="1500">
                          <a:effectLst/>
                          <a:latin typeface="Calibri" panose="020F0502020204030204" pitchFamily="34" charset="0"/>
                          <a:ea typeface="Calibri" panose="020F0502020204030204" pitchFamily="34" charset="0"/>
                          <a:cs typeface="Calibri" panose="020F0502020204030204" pitchFamily="34" charset="0"/>
                        </a:rPr>
                        <a:t>March 9, 2022</a:t>
                      </a:r>
                    </a:p>
                    <a:p>
                      <a:pPr marL="0" marR="0">
                        <a:lnSpc>
                          <a:spcPct val="115000"/>
                        </a:lnSpc>
                        <a:spcBef>
                          <a:spcPts val="0"/>
                        </a:spcBef>
                        <a:spcAft>
                          <a:spcPts val="0"/>
                        </a:spcAft>
                      </a:pPr>
                      <a:r>
                        <a:rPr lang="en-US" sz="1500">
                          <a:effectLst/>
                          <a:latin typeface="Calibri" panose="020F0502020204030204" pitchFamily="34" charset="0"/>
                          <a:ea typeface="Calibri" panose="020F0502020204030204" pitchFamily="34" charset="0"/>
                          <a:cs typeface="Calibri" panose="020F0502020204030204" pitchFamily="34" charset="0"/>
                        </a:rPr>
                        <a:t>Council Meeting</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500" dirty="0">
                          <a:effectLst/>
                          <a:latin typeface="Calibri" panose="020F0502020204030204" pitchFamily="34" charset="0"/>
                          <a:ea typeface="Calibri" panose="020F0502020204030204" pitchFamily="34" charset="0"/>
                          <a:cs typeface="Calibri" panose="020F0502020204030204" pitchFamily="34" charset="0"/>
                        </a:rPr>
                        <a:t>Demographer presents one or more additional draft plans and modified plans, incorporating public testimony as appropriate; Council holds public hearing on draft plans, votes to choose one plan, adopts resolution setting actual boundaries. If the Council instead orders modifications to any of the plans, another public hearing will be required. </a:t>
                      </a:r>
                      <a:r>
                        <a:rPr lang="en-US" sz="1500" i="1" dirty="0">
                          <a:effectLst/>
                          <a:latin typeface="Calibri" panose="020F0502020204030204" pitchFamily="34" charset="0"/>
                          <a:ea typeface="Calibri" panose="020F0502020204030204" pitchFamily="34" charset="0"/>
                          <a:cs typeface="Calibri" panose="020F0502020204030204" pitchFamily="34" charset="0"/>
                        </a:rPr>
                        <a:t>(Public Hearing #4)</a:t>
                      </a:r>
                      <a:endParaRPr lang="en-US" sz="15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15000"/>
                        </a:lnSpc>
                        <a:spcBef>
                          <a:spcPts val="0"/>
                        </a:spcBef>
                        <a:spcAft>
                          <a:spcPts val="0"/>
                        </a:spcAft>
                      </a:pPr>
                      <a:r>
                        <a:rPr lang="en-US" sz="1500" dirty="0">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1525580"/>
                  </a:ext>
                </a:extLst>
              </a:tr>
              <a:tr h="370840">
                <a:tc>
                  <a:txBody>
                    <a:bodyPr/>
                    <a:lstStyle/>
                    <a:p>
                      <a:pPr marL="0" marR="0">
                        <a:lnSpc>
                          <a:spcPct val="115000"/>
                        </a:lnSpc>
                        <a:spcBef>
                          <a:spcPts val="0"/>
                        </a:spcBef>
                        <a:spcAft>
                          <a:spcPts val="0"/>
                        </a:spcAft>
                      </a:pPr>
                      <a:r>
                        <a:rPr lang="en-US" sz="1500" dirty="0">
                          <a:effectLst/>
                          <a:latin typeface="Calibri" panose="020F0502020204030204" pitchFamily="34" charset="0"/>
                          <a:ea typeface="Calibri" panose="020F0502020204030204" pitchFamily="34" charset="0"/>
                          <a:cs typeface="Calibri" panose="020F0502020204030204" pitchFamily="34" charset="0"/>
                        </a:rPr>
                        <a:t>April 13, 2022</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500" dirty="0">
                          <a:effectLst/>
                          <a:latin typeface="Calibri" panose="020F0502020204030204" pitchFamily="34" charset="0"/>
                          <a:ea typeface="Calibri" panose="020F0502020204030204" pitchFamily="34" charset="0"/>
                          <a:cs typeface="Calibri" panose="020F0502020204030204" pitchFamily="34" charset="0"/>
                        </a:rPr>
                        <a:t>Last regularly scheduled Council meeting prior to deadline for adopting redistricting plan.</a:t>
                      </a:r>
                    </a:p>
                    <a:p>
                      <a:pPr marL="0" marR="0">
                        <a:lnSpc>
                          <a:spcPct val="115000"/>
                        </a:lnSpc>
                        <a:spcBef>
                          <a:spcPts val="0"/>
                        </a:spcBef>
                        <a:spcAft>
                          <a:spcPts val="0"/>
                        </a:spcAft>
                      </a:pPr>
                      <a:r>
                        <a:rPr lang="en-US" sz="1500" dirty="0">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30670013"/>
                  </a:ext>
                </a:extLst>
              </a:tr>
              <a:tr h="370840">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500" b="1" kern="1200" dirty="0">
                          <a:solidFill>
                            <a:schemeClr val="dk1"/>
                          </a:solidFill>
                          <a:effectLst/>
                          <a:latin typeface="Calibri" panose="020F0502020204030204" pitchFamily="34" charset="0"/>
                          <a:ea typeface="+mn-ea"/>
                          <a:cs typeface="Calibri" panose="020F0502020204030204" pitchFamily="34" charset="0"/>
                        </a:rPr>
                        <a:t>April 17,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600"/>
                        </a:spcAft>
                      </a:pPr>
                      <a:r>
                        <a:rPr lang="en-US" sz="1500" b="1" kern="1200" dirty="0">
                          <a:solidFill>
                            <a:schemeClr val="dk1"/>
                          </a:solidFill>
                          <a:effectLst/>
                          <a:latin typeface="Calibri" panose="020F0502020204030204" pitchFamily="34" charset="0"/>
                          <a:ea typeface="+mn-ea"/>
                          <a:cs typeface="Calibri" panose="020F0502020204030204" pitchFamily="34" charset="0"/>
                        </a:rPr>
                        <a:t>Legal deadline for Council to adopt redistricting plan.</a:t>
                      </a:r>
                      <a:endParaRPr lang="en-US" sz="1500" b="0" dirty="0">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58674791"/>
                  </a:ext>
                </a:extLst>
              </a:tr>
              <a:tr h="370840">
                <a:tc>
                  <a:txBody>
                    <a:bodyPr/>
                    <a:lstStyle/>
                    <a:p>
                      <a:pPr>
                        <a:spcAft>
                          <a:spcPts val="600"/>
                        </a:spcAft>
                      </a:pPr>
                      <a:r>
                        <a:rPr lang="en-US" sz="1500" b="1" dirty="0">
                          <a:latin typeface="Calibri" panose="020F0502020204030204" pitchFamily="34" charset="0"/>
                          <a:cs typeface="Calibri" panose="020F0502020204030204" pitchFamily="34" charset="0"/>
                        </a:rPr>
                        <a:t>June 7,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600"/>
                        </a:spcAft>
                      </a:pPr>
                      <a:r>
                        <a:rPr lang="en-US" sz="1500" b="1" dirty="0">
                          <a:latin typeface="Calibri" panose="020F0502020204030204" pitchFamily="34" charset="0"/>
                          <a:cs typeface="Calibri" panose="020F0502020204030204" pitchFamily="34" charset="0"/>
                        </a:rPr>
                        <a:t>Election Day Using New Districts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2449736"/>
                  </a:ext>
                </a:extLst>
              </a:tr>
            </a:tbl>
          </a:graphicData>
        </a:graphic>
      </p:graphicFrame>
      <p:sp>
        <p:nvSpPr>
          <p:cNvPr id="6" name="TextBox 5">
            <a:extLst>
              <a:ext uri="{FF2B5EF4-FFF2-40B4-BE49-F238E27FC236}">
                <a16:creationId xmlns:a16="http://schemas.microsoft.com/office/drawing/2014/main" id="{C0B24A5E-171F-4C9F-9D7F-8EC80D9C96C8}"/>
              </a:ext>
            </a:extLst>
          </p:cNvPr>
          <p:cNvSpPr txBox="1"/>
          <p:nvPr/>
        </p:nvSpPr>
        <p:spPr>
          <a:xfrm>
            <a:off x="838200" y="5917882"/>
            <a:ext cx="10515600" cy="323165"/>
          </a:xfrm>
          <a:prstGeom prst="rect">
            <a:avLst/>
          </a:prstGeom>
          <a:noFill/>
        </p:spPr>
        <p:txBody>
          <a:bodyPr wrap="square" rtlCol="0">
            <a:spAutoFit/>
          </a:bodyPr>
          <a:lstStyle/>
          <a:p>
            <a:r>
              <a:rPr lang="en-US" sz="1500" b="1" dirty="0">
                <a:solidFill>
                  <a:srgbClr val="0070C0"/>
                </a:solidFill>
              </a:rPr>
              <a:t>* Most dates are subject to change; only bold items are legal deadlines</a:t>
            </a:r>
          </a:p>
        </p:txBody>
      </p:sp>
      <p:sp>
        <p:nvSpPr>
          <p:cNvPr id="7" name="Title 1">
            <a:extLst>
              <a:ext uri="{FF2B5EF4-FFF2-40B4-BE49-F238E27FC236}">
                <a16:creationId xmlns:a16="http://schemas.microsoft.com/office/drawing/2014/main" id="{DFFD3916-6761-499F-A588-14508DEB4CDB}"/>
              </a:ext>
            </a:extLst>
          </p:cNvPr>
          <p:cNvSpPr txBox="1">
            <a:spLocks/>
          </p:cNvSpPr>
          <p:nvPr/>
        </p:nvSpPr>
        <p:spPr>
          <a:xfrm>
            <a:off x="838200" y="1081825"/>
            <a:ext cx="10515600" cy="6088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solidFill>
                  <a:srgbClr val="0070C0"/>
                </a:solidFill>
              </a:rPr>
              <a:t>2021-2022 Proposed* Redistricting Timeline</a:t>
            </a:r>
          </a:p>
        </p:txBody>
      </p:sp>
      <p:sp>
        <p:nvSpPr>
          <p:cNvPr id="11" name="Date Placeholder 3">
            <a:extLst>
              <a:ext uri="{FF2B5EF4-FFF2-40B4-BE49-F238E27FC236}">
                <a16:creationId xmlns:a16="http://schemas.microsoft.com/office/drawing/2014/main" id="{BB887966-9CD1-42FE-BD66-96CE0BA20D2B}"/>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6/9/2021</a:t>
            </a:r>
            <a:endParaRPr lang="en-US" dirty="0"/>
          </a:p>
        </p:txBody>
      </p:sp>
      <p:sp>
        <p:nvSpPr>
          <p:cNvPr id="12" name="Footer Placeholder 4">
            <a:extLst>
              <a:ext uri="{FF2B5EF4-FFF2-40B4-BE49-F238E27FC236}">
                <a16:creationId xmlns:a16="http://schemas.microsoft.com/office/drawing/2014/main" id="{73DCBCE1-B8EB-45E3-8EFB-FEDE97706B57}"/>
              </a:ext>
            </a:extLst>
          </p:cNvPr>
          <p:cNvSpPr txBox="1">
            <a:spLocks/>
          </p:cNvSpPr>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rgbClr val="216EB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Intro to 2021 Redistricting – Encinitas City Council</a:t>
            </a:r>
            <a:endParaRPr lang="en-US" dirty="0"/>
          </a:p>
        </p:txBody>
      </p:sp>
      <p:sp>
        <p:nvSpPr>
          <p:cNvPr id="13" name="Slide Number Placeholder 5">
            <a:extLst>
              <a:ext uri="{FF2B5EF4-FFF2-40B4-BE49-F238E27FC236}">
                <a16:creationId xmlns:a16="http://schemas.microsoft.com/office/drawing/2014/main" id="{4165F1B4-6AF8-4824-812D-57CD9D77D19B}"/>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ECF1DF-8119-426C-AF81-E709C83F8789}" type="slidenum">
              <a:rPr lang="en-US" smtClean="0"/>
              <a:pPr/>
              <a:t>11</a:t>
            </a:fld>
            <a:endParaRPr lang="en-US" dirty="0"/>
          </a:p>
        </p:txBody>
      </p:sp>
    </p:spTree>
    <p:extLst>
      <p:ext uri="{BB962C8B-B14F-4D97-AF65-F5344CB8AC3E}">
        <p14:creationId xmlns:p14="http://schemas.microsoft.com/office/powerpoint/2010/main" val="2899128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6EE291C0-51CB-4DDA-8F3E-8AC3A7A063A6}"/>
              </a:ext>
            </a:extLst>
          </p:cNvPr>
          <p:cNvSpPr txBox="1">
            <a:spLocks/>
          </p:cNvSpPr>
          <p:nvPr/>
        </p:nvSpPr>
        <p:spPr>
          <a:xfrm>
            <a:off x="8001825" y="1145143"/>
            <a:ext cx="3657600" cy="5257800"/>
          </a:xfrm>
          <a:prstGeom prst="rect">
            <a:avLst/>
          </a:prstGeom>
          <a:solidFill>
            <a:schemeClr val="accent3">
              <a:lumMod val="60000"/>
              <a:lumOff val="40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pPr>
            <a:r>
              <a:rPr lang="en-US" sz="2400" b="1" dirty="0">
                <a:solidFill>
                  <a:srgbClr val="00B050"/>
                </a:solidFill>
              </a:rPr>
              <a:t>Traditional Criteria:</a:t>
            </a:r>
          </a:p>
          <a:p>
            <a:pPr>
              <a:spcBef>
                <a:spcPts val="0"/>
              </a:spcBef>
              <a:spcAft>
                <a:spcPts val="600"/>
              </a:spcAft>
            </a:pPr>
            <a:r>
              <a:rPr lang="en-US" sz="2400" b="1" dirty="0">
                <a:solidFill>
                  <a:srgbClr val="00B050"/>
                </a:solidFill>
              </a:rPr>
              <a:t>Keep incumbents in their current districts/respect voters’ choices/avoid head-to-head elections</a:t>
            </a:r>
          </a:p>
          <a:p>
            <a:pPr>
              <a:spcBef>
                <a:spcPts val="0"/>
              </a:spcBef>
              <a:spcAft>
                <a:spcPts val="600"/>
              </a:spcAft>
            </a:pPr>
            <a:r>
              <a:rPr lang="en-US" sz="2400" b="1" dirty="0">
                <a:solidFill>
                  <a:srgbClr val="00B050"/>
                </a:solidFill>
              </a:rPr>
              <a:t>Minimize election year changes</a:t>
            </a:r>
          </a:p>
          <a:p>
            <a:pPr>
              <a:spcBef>
                <a:spcPts val="0"/>
              </a:spcBef>
              <a:spcAft>
                <a:spcPts val="600"/>
              </a:spcAft>
            </a:pPr>
            <a:r>
              <a:rPr lang="en-US" sz="2400" b="1" dirty="0">
                <a:solidFill>
                  <a:srgbClr val="00B050"/>
                </a:solidFill>
              </a:rPr>
              <a:t>Future population growth</a:t>
            </a:r>
          </a:p>
        </p:txBody>
      </p:sp>
      <p:sp>
        <p:nvSpPr>
          <p:cNvPr id="3" name="Content Placeholder 2">
            <a:extLst>
              <a:ext uri="{FF2B5EF4-FFF2-40B4-BE49-F238E27FC236}">
                <a16:creationId xmlns:a16="http://schemas.microsoft.com/office/drawing/2014/main" id="{4CC5A300-58A5-4CB9-85A6-BFA8D154D127}"/>
              </a:ext>
            </a:extLst>
          </p:cNvPr>
          <p:cNvSpPr txBox="1">
            <a:spLocks/>
          </p:cNvSpPr>
          <p:nvPr/>
        </p:nvSpPr>
        <p:spPr>
          <a:xfrm>
            <a:off x="526215" y="1145144"/>
            <a:ext cx="3657600" cy="5257800"/>
          </a:xfrm>
          <a:prstGeom prst="rect">
            <a:avLst/>
          </a:prstGeom>
          <a:solidFill>
            <a:schemeClr val="accent2">
              <a:lumMod val="20000"/>
              <a:lumOff val="8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Calibri" panose="020F0502020204030204" pitchFamily="34" charset="0"/>
                <a:ea typeface="+mn-ea"/>
                <a:cs typeface="Calibri" panose="020F050202020403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spcBef>
                <a:spcPts val="0"/>
              </a:spcBef>
              <a:buNone/>
            </a:pPr>
            <a:r>
              <a:rPr lang="en-US" sz="2400" b="1" dirty="0">
                <a:solidFill>
                  <a:srgbClr val="C00000"/>
                </a:solidFill>
              </a:rPr>
              <a:t>Federal Criteria:</a:t>
            </a:r>
          </a:p>
          <a:p>
            <a:pPr marL="346075">
              <a:spcBef>
                <a:spcPts val="0"/>
              </a:spcBef>
              <a:spcAft>
                <a:spcPts val="600"/>
              </a:spcAft>
            </a:pPr>
            <a:r>
              <a:rPr lang="en-US" sz="2400" b="1" dirty="0">
                <a:solidFill>
                  <a:srgbClr val="C00000"/>
                </a:solidFill>
              </a:rPr>
              <a:t>Equal Population</a:t>
            </a:r>
          </a:p>
          <a:p>
            <a:pPr marL="346075">
              <a:spcBef>
                <a:spcPts val="0"/>
              </a:spcBef>
              <a:spcAft>
                <a:spcPts val="600"/>
              </a:spcAft>
            </a:pPr>
            <a:r>
              <a:rPr lang="en-US" sz="2400" b="1" dirty="0">
                <a:solidFill>
                  <a:srgbClr val="C00000"/>
                </a:solidFill>
              </a:rPr>
              <a:t>Voting Right Act</a:t>
            </a:r>
          </a:p>
          <a:p>
            <a:pPr marL="346075">
              <a:spcBef>
                <a:spcPts val="0"/>
              </a:spcBef>
              <a:spcAft>
                <a:spcPts val="600"/>
              </a:spcAft>
            </a:pPr>
            <a:r>
              <a:rPr lang="en-US" sz="2400" b="1" dirty="0">
                <a:solidFill>
                  <a:srgbClr val="C00000"/>
                </a:solidFill>
              </a:rPr>
              <a:t>No Racial Gerrymandering</a:t>
            </a:r>
          </a:p>
        </p:txBody>
      </p:sp>
      <p:sp>
        <p:nvSpPr>
          <p:cNvPr id="4" name="Content Placeholder 2">
            <a:extLst>
              <a:ext uri="{FF2B5EF4-FFF2-40B4-BE49-F238E27FC236}">
                <a16:creationId xmlns:a16="http://schemas.microsoft.com/office/drawing/2014/main" id="{7FD87383-9560-44E4-9BCB-8C7BA1324E64}"/>
              </a:ext>
            </a:extLst>
          </p:cNvPr>
          <p:cNvSpPr txBox="1">
            <a:spLocks/>
          </p:cNvSpPr>
          <p:nvPr/>
        </p:nvSpPr>
        <p:spPr>
          <a:xfrm>
            <a:off x="4268474" y="1145143"/>
            <a:ext cx="3657600" cy="5257800"/>
          </a:xfrm>
          <a:prstGeom prst="rect">
            <a:avLst/>
          </a:prstGeom>
          <a:solidFill>
            <a:schemeClr val="tx2">
              <a:lumMod val="20000"/>
              <a:lumOff val="8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Calibri" panose="020F0502020204030204" pitchFamily="34" charset="0"/>
                <a:ea typeface="+mn-ea"/>
                <a:cs typeface="Calibri" panose="020F050202020403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600"/>
              </a:spcAft>
              <a:buNone/>
            </a:pPr>
            <a:r>
              <a:rPr lang="en-US" sz="2400" b="1" dirty="0">
                <a:solidFill>
                  <a:srgbClr val="216EB0"/>
                </a:solidFill>
              </a:rPr>
              <a:t>Statutory Criteria:</a:t>
            </a:r>
          </a:p>
          <a:p>
            <a:pPr marL="346075" lvl="1" indent="-346075">
              <a:spcBef>
                <a:spcPts val="0"/>
              </a:spcBef>
              <a:spcAft>
                <a:spcPts val="600"/>
              </a:spcAft>
              <a:buFont typeface="+mj-lt"/>
              <a:buAutoNum type="arabicPeriod"/>
            </a:pPr>
            <a:r>
              <a:rPr lang="en-US" sz="2400" b="1" dirty="0">
                <a:solidFill>
                  <a:srgbClr val="216EB0"/>
                </a:solidFill>
              </a:rPr>
              <a:t>Geographically contiguous</a:t>
            </a:r>
          </a:p>
          <a:p>
            <a:pPr marL="346075" lvl="1" indent="-346075">
              <a:spcBef>
                <a:spcPts val="0"/>
              </a:spcBef>
              <a:spcAft>
                <a:spcPts val="600"/>
              </a:spcAft>
              <a:buFont typeface="+mj-lt"/>
              <a:buAutoNum type="arabicPeriod"/>
            </a:pPr>
            <a:r>
              <a:rPr lang="en-US" sz="2400" b="1" dirty="0">
                <a:solidFill>
                  <a:srgbClr val="216EB0"/>
                </a:solidFill>
              </a:rPr>
              <a:t>Minimize division of neighborhoods and “communities of interest” to the extent practicable</a:t>
            </a:r>
          </a:p>
          <a:p>
            <a:pPr marL="346075" lvl="1" indent="-346075">
              <a:spcBef>
                <a:spcPts val="0"/>
              </a:spcBef>
              <a:spcAft>
                <a:spcPts val="600"/>
              </a:spcAft>
              <a:buFont typeface="+mj-lt"/>
              <a:buAutoNum type="arabicPeriod"/>
            </a:pPr>
            <a:r>
              <a:rPr lang="en-US" sz="2400" b="1" dirty="0">
                <a:solidFill>
                  <a:srgbClr val="216EB0"/>
                </a:solidFill>
              </a:rPr>
              <a:t>Easily identifiable boundaries (major streets, etc.)</a:t>
            </a:r>
          </a:p>
          <a:p>
            <a:pPr marL="346075" lvl="1" indent="-346075">
              <a:spcBef>
                <a:spcPts val="0"/>
              </a:spcBef>
              <a:spcAft>
                <a:spcPts val="600"/>
              </a:spcAft>
              <a:buFont typeface="+mj-lt"/>
              <a:buAutoNum type="arabicPeriod"/>
            </a:pPr>
            <a:r>
              <a:rPr lang="en-US" sz="2400" b="1" dirty="0">
                <a:solidFill>
                  <a:srgbClr val="216EB0"/>
                </a:solidFill>
              </a:rPr>
              <a:t>Compactness of population</a:t>
            </a:r>
          </a:p>
        </p:txBody>
      </p:sp>
      <p:sp>
        <p:nvSpPr>
          <p:cNvPr id="5" name="Arrow: Pentagon 4">
            <a:extLst>
              <a:ext uri="{FF2B5EF4-FFF2-40B4-BE49-F238E27FC236}">
                <a16:creationId xmlns:a16="http://schemas.microsoft.com/office/drawing/2014/main" id="{B94D242C-C7F3-4097-8D51-989B8085C134}"/>
              </a:ext>
            </a:extLst>
          </p:cNvPr>
          <p:cNvSpPr/>
          <p:nvPr/>
        </p:nvSpPr>
        <p:spPr>
          <a:xfrm>
            <a:off x="3954991" y="3230324"/>
            <a:ext cx="533400" cy="762000"/>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Arrow: Pentagon 5">
            <a:extLst>
              <a:ext uri="{FF2B5EF4-FFF2-40B4-BE49-F238E27FC236}">
                <a16:creationId xmlns:a16="http://schemas.microsoft.com/office/drawing/2014/main" id="{CF53056E-08CC-4300-A62F-8810368D7285}"/>
              </a:ext>
            </a:extLst>
          </p:cNvPr>
          <p:cNvSpPr/>
          <p:nvPr/>
        </p:nvSpPr>
        <p:spPr>
          <a:xfrm>
            <a:off x="7725667" y="3247257"/>
            <a:ext cx="533400" cy="762000"/>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 name="Date Placeholder 3">
            <a:extLst>
              <a:ext uri="{FF2B5EF4-FFF2-40B4-BE49-F238E27FC236}">
                <a16:creationId xmlns:a16="http://schemas.microsoft.com/office/drawing/2014/main" id="{338C6140-A0B4-4B59-AA94-A15BEB7DC0AC}"/>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6/9/2021</a:t>
            </a:r>
          </a:p>
        </p:txBody>
      </p:sp>
      <p:sp>
        <p:nvSpPr>
          <p:cNvPr id="8" name="Footer Placeholder 4">
            <a:extLst>
              <a:ext uri="{FF2B5EF4-FFF2-40B4-BE49-F238E27FC236}">
                <a16:creationId xmlns:a16="http://schemas.microsoft.com/office/drawing/2014/main" id="{A83F9565-AF7D-40A8-BD33-6DF61AF4EE98}"/>
              </a:ext>
            </a:extLst>
          </p:cNvPr>
          <p:cNvSpPr txBox="1">
            <a:spLocks/>
          </p:cNvSpPr>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rgbClr val="216EB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Intro to 2021 Redistricting – Encinitas City Council</a:t>
            </a:r>
            <a:endParaRPr lang="en-US" dirty="0"/>
          </a:p>
        </p:txBody>
      </p:sp>
      <p:sp>
        <p:nvSpPr>
          <p:cNvPr id="9" name="Slide Number Placeholder 5">
            <a:extLst>
              <a:ext uri="{FF2B5EF4-FFF2-40B4-BE49-F238E27FC236}">
                <a16:creationId xmlns:a16="http://schemas.microsoft.com/office/drawing/2014/main" id="{A6B48563-243C-42C1-A2CD-87652879DCCB}"/>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ECF1DF-8119-426C-AF81-E709C83F8789}" type="slidenum">
              <a:rPr lang="en-US" smtClean="0"/>
              <a:pPr/>
              <a:t>12</a:t>
            </a:fld>
            <a:endParaRPr lang="en-US" dirty="0"/>
          </a:p>
        </p:txBody>
      </p:sp>
    </p:spTree>
    <p:extLst>
      <p:ext uri="{BB962C8B-B14F-4D97-AF65-F5344CB8AC3E}">
        <p14:creationId xmlns:p14="http://schemas.microsoft.com/office/powerpoint/2010/main" val="3361973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81749-057A-45B8-8872-FC2C117912A5}"/>
              </a:ext>
            </a:extLst>
          </p:cNvPr>
          <p:cNvSpPr>
            <a:spLocks noGrp="1"/>
          </p:cNvSpPr>
          <p:nvPr>
            <p:ph type="ctrTitle"/>
          </p:nvPr>
        </p:nvSpPr>
        <p:spPr>
          <a:xfrm>
            <a:off x="838200" y="1742017"/>
            <a:ext cx="10515600" cy="2387600"/>
          </a:xfrm>
        </p:spPr>
        <p:txBody>
          <a:bodyPr>
            <a:normAutofit fontScale="90000"/>
          </a:bodyPr>
          <a:lstStyle/>
          <a:p>
            <a:r>
              <a:rPr lang="en-US" sz="7200" dirty="0">
                <a:solidFill>
                  <a:srgbClr val="216EB0"/>
                </a:solidFill>
              </a:rPr>
              <a:t>Introduction to </a:t>
            </a:r>
            <a:br>
              <a:rPr lang="en-US" sz="7200" dirty="0">
                <a:solidFill>
                  <a:srgbClr val="216EB0"/>
                </a:solidFill>
              </a:rPr>
            </a:br>
            <a:r>
              <a:rPr lang="en-US" sz="7200" dirty="0">
                <a:solidFill>
                  <a:srgbClr val="216EB0"/>
                </a:solidFill>
              </a:rPr>
              <a:t>2021 Redistricting</a:t>
            </a:r>
            <a:br>
              <a:rPr lang="en-US" sz="7200" dirty="0">
                <a:solidFill>
                  <a:srgbClr val="216EB0"/>
                </a:solidFill>
              </a:rPr>
            </a:br>
            <a:r>
              <a:rPr lang="en-US" sz="7200" dirty="0">
                <a:solidFill>
                  <a:srgbClr val="216EB0"/>
                </a:solidFill>
              </a:rPr>
              <a:t>Process &amp; Criteria</a:t>
            </a:r>
          </a:p>
        </p:txBody>
      </p:sp>
      <p:sp>
        <p:nvSpPr>
          <p:cNvPr id="6" name="Date Placeholder 3">
            <a:extLst>
              <a:ext uri="{FF2B5EF4-FFF2-40B4-BE49-F238E27FC236}">
                <a16:creationId xmlns:a16="http://schemas.microsoft.com/office/drawing/2014/main" id="{1C29CBCE-0047-489D-A4EB-CA177245629F}"/>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6/9/2021</a:t>
            </a:r>
          </a:p>
        </p:txBody>
      </p:sp>
      <p:sp>
        <p:nvSpPr>
          <p:cNvPr id="7" name="Footer Placeholder 4">
            <a:extLst>
              <a:ext uri="{FF2B5EF4-FFF2-40B4-BE49-F238E27FC236}">
                <a16:creationId xmlns:a16="http://schemas.microsoft.com/office/drawing/2014/main" id="{F9134B7F-43ED-4059-AF3B-647BD21F52B7}"/>
              </a:ext>
            </a:extLst>
          </p:cNvPr>
          <p:cNvSpPr txBox="1">
            <a:spLocks/>
          </p:cNvSpPr>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rgbClr val="216EB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Intro to 2021 Redistricting – Encinitas City Council</a:t>
            </a:r>
            <a:endParaRPr lang="en-US" dirty="0"/>
          </a:p>
        </p:txBody>
      </p:sp>
      <p:sp>
        <p:nvSpPr>
          <p:cNvPr id="8" name="Slide Number Placeholder 5">
            <a:extLst>
              <a:ext uri="{FF2B5EF4-FFF2-40B4-BE49-F238E27FC236}">
                <a16:creationId xmlns:a16="http://schemas.microsoft.com/office/drawing/2014/main" id="{8A44363F-555E-4516-BEE9-75A64FE6A7FE}"/>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ECF1DF-8119-426C-AF81-E709C83F8789}" type="slidenum">
              <a:rPr lang="en-US" smtClean="0"/>
              <a:pPr/>
              <a:t>13</a:t>
            </a:fld>
            <a:endParaRPr lang="en-US" dirty="0"/>
          </a:p>
        </p:txBody>
      </p:sp>
      <p:sp>
        <p:nvSpPr>
          <p:cNvPr id="11" name="Subtitle 2">
            <a:extLst>
              <a:ext uri="{FF2B5EF4-FFF2-40B4-BE49-F238E27FC236}">
                <a16:creationId xmlns:a16="http://schemas.microsoft.com/office/drawing/2014/main" id="{EC116245-5418-4A8D-B7AC-F531CD1E1320}"/>
              </a:ext>
            </a:extLst>
          </p:cNvPr>
          <p:cNvSpPr>
            <a:spLocks noGrp="1"/>
          </p:cNvSpPr>
          <p:nvPr>
            <p:ph type="subTitle" idx="1"/>
          </p:nvPr>
        </p:nvSpPr>
        <p:spPr>
          <a:xfrm>
            <a:off x="2895600" y="5113866"/>
            <a:ext cx="6400800" cy="1242483"/>
          </a:xfrm>
        </p:spPr>
        <p:txBody>
          <a:bodyPr>
            <a:normAutofit/>
          </a:bodyPr>
          <a:lstStyle/>
          <a:p>
            <a:r>
              <a:rPr lang="en-US" dirty="0"/>
              <a:t>A Presentation to the </a:t>
            </a:r>
          </a:p>
          <a:p>
            <a:pPr>
              <a:spcBef>
                <a:spcPts val="0"/>
              </a:spcBef>
            </a:pPr>
            <a:r>
              <a:rPr lang="en-US" dirty="0"/>
              <a:t>Encinitas City Council</a:t>
            </a:r>
          </a:p>
          <a:p>
            <a:r>
              <a:rPr lang="en-US" dirty="0"/>
              <a:t>June 9, 2021</a:t>
            </a:r>
          </a:p>
        </p:txBody>
      </p:sp>
    </p:spTree>
    <p:extLst>
      <p:ext uri="{BB962C8B-B14F-4D97-AF65-F5344CB8AC3E}">
        <p14:creationId xmlns:p14="http://schemas.microsoft.com/office/powerpoint/2010/main" val="727545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B5635-C295-4BAC-BBAC-1C01BC9A971D}"/>
              </a:ext>
            </a:extLst>
          </p:cNvPr>
          <p:cNvSpPr>
            <a:spLocks noGrp="1"/>
          </p:cNvSpPr>
          <p:nvPr>
            <p:ph type="title"/>
          </p:nvPr>
        </p:nvSpPr>
        <p:spPr>
          <a:xfrm>
            <a:off x="838200" y="1100665"/>
            <a:ext cx="10515600" cy="674688"/>
          </a:xfrm>
        </p:spPr>
        <p:txBody>
          <a:bodyPr>
            <a:normAutofit fontScale="90000"/>
          </a:bodyPr>
          <a:lstStyle/>
          <a:p>
            <a:r>
              <a:rPr lang="en-US" b="1" dirty="0">
                <a:solidFill>
                  <a:srgbClr val="216EB0"/>
                </a:solidFill>
              </a:rPr>
              <a:t>Why Are We Doing This?</a:t>
            </a:r>
          </a:p>
        </p:txBody>
      </p:sp>
      <p:sp>
        <p:nvSpPr>
          <p:cNvPr id="3" name="Content Placeholder 2">
            <a:extLst>
              <a:ext uri="{FF2B5EF4-FFF2-40B4-BE49-F238E27FC236}">
                <a16:creationId xmlns:a16="http://schemas.microsoft.com/office/drawing/2014/main" id="{67935572-4927-4070-A802-39FB2D3370F6}"/>
              </a:ext>
            </a:extLst>
          </p:cNvPr>
          <p:cNvSpPr>
            <a:spLocks noGrp="1"/>
          </p:cNvSpPr>
          <p:nvPr>
            <p:ph idx="1"/>
          </p:nvPr>
        </p:nvSpPr>
        <p:spPr>
          <a:xfrm>
            <a:off x="838201" y="1913465"/>
            <a:ext cx="10515600" cy="4267200"/>
          </a:xfrm>
        </p:spPr>
        <p:txBody>
          <a:bodyPr>
            <a:normAutofit fontScale="62500" lnSpcReduction="20000"/>
          </a:bodyPr>
          <a:lstStyle/>
          <a:p>
            <a:pPr>
              <a:lnSpc>
                <a:spcPct val="120000"/>
              </a:lnSpc>
              <a:spcBef>
                <a:spcPts val="0"/>
              </a:spcBef>
              <a:spcAft>
                <a:spcPts val="1200"/>
              </a:spcAft>
            </a:pPr>
            <a:r>
              <a:rPr lang="en-US" sz="4500" dirty="0"/>
              <a:t>Though the current districts were only adopted in 2016, they were drawn using 2010 Census data.</a:t>
            </a:r>
          </a:p>
          <a:p>
            <a:pPr>
              <a:lnSpc>
                <a:spcPct val="120000"/>
              </a:lnSpc>
              <a:spcBef>
                <a:spcPts val="0"/>
              </a:spcBef>
              <a:spcAft>
                <a:spcPts val="1200"/>
              </a:spcAft>
            </a:pPr>
            <a:r>
              <a:rPr lang="en-US" sz="4500" dirty="0"/>
              <a:t>Elections Code § 21601(a):</a:t>
            </a:r>
          </a:p>
          <a:p>
            <a:pPr marL="682625" lvl="1" indent="0">
              <a:lnSpc>
                <a:spcPct val="120000"/>
              </a:lnSpc>
              <a:spcBef>
                <a:spcPts val="0"/>
              </a:spcBef>
              <a:spcAft>
                <a:spcPts val="1200"/>
              </a:spcAft>
              <a:buNone/>
            </a:pPr>
            <a:r>
              <a:rPr lang="en-US" sz="3400" dirty="0"/>
              <a:t>Following a city’s decision to elect its council using district-based elections, or following each federal decennial census for a city whose council is already elected using district-based elections, the council shall, by ordinance or resolution, adopt boundaries for all of the council districts of the city so that the council districts shall be substantially equal in population as required by the United States Constitution.</a:t>
            </a:r>
          </a:p>
          <a:p>
            <a:pPr>
              <a:lnSpc>
                <a:spcPct val="120000"/>
              </a:lnSpc>
              <a:spcBef>
                <a:spcPts val="0"/>
              </a:spcBef>
              <a:spcAft>
                <a:spcPts val="1200"/>
              </a:spcAft>
            </a:pPr>
            <a:r>
              <a:rPr lang="en-US" sz="4400" i="1" dirty="0"/>
              <a:t>Reynolds v. Sims</a:t>
            </a:r>
            <a:r>
              <a:rPr lang="en-US" sz="4400" dirty="0"/>
              <a:t>, 377 U.S. 533 (1964).</a:t>
            </a:r>
          </a:p>
        </p:txBody>
      </p:sp>
      <p:sp>
        <p:nvSpPr>
          <p:cNvPr id="6" name="Date Placeholder 3">
            <a:extLst>
              <a:ext uri="{FF2B5EF4-FFF2-40B4-BE49-F238E27FC236}">
                <a16:creationId xmlns:a16="http://schemas.microsoft.com/office/drawing/2014/main" id="{2024E1DF-B6C6-426F-895C-B8E80CAEABA0}"/>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6/9/2021</a:t>
            </a:r>
          </a:p>
        </p:txBody>
      </p:sp>
      <p:sp>
        <p:nvSpPr>
          <p:cNvPr id="7" name="Footer Placeholder 4">
            <a:extLst>
              <a:ext uri="{FF2B5EF4-FFF2-40B4-BE49-F238E27FC236}">
                <a16:creationId xmlns:a16="http://schemas.microsoft.com/office/drawing/2014/main" id="{F3AD158B-1546-4932-9C3A-957F06135B40}"/>
              </a:ext>
            </a:extLst>
          </p:cNvPr>
          <p:cNvSpPr txBox="1">
            <a:spLocks/>
          </p:cNvSpPr>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rgbClr val="216EB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Intro to 2021 Redistricting – Encinitas City Council</a:t>
            </a:r>
            <a:endParaRPr lang="en-US" dirty="0"/>
          </a:p>
        </p:txBody>
      </p:sp>
      <p:sp>
        <p:nvSpPr>
          <p:cNvPr id="8" name="Slide Number Placeholder 5">
            <a:extLst>
              <a:ext uri="{FF2B5EF4-FFF2-40B4-BE49-F238E27FC236}">
                <a16:creationId xmlns:a16="http://schemas.microsoft.com/office/drawing/2014/main" id="{C85C4B3B-DB74-4E01-9802-07D6D1FB95C7}"/>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ECF1DF-8119-426C-AF81-E709C83F8789}" type="slidenum">
              <a:rPr lang="en-US" smtClean="0"/>
              <a:pPr/>
              <a:t>2</a:t>
            </a:fld>
            <a:endParaRPr lang="en-US" dirty="0"/>
          </a:p>
        </p:txBody>
      </p:sp>
    </p:spTree>
    <p:extLst>
      <p:ext uri="{BB962C8B-B14F-4D97-AF65-F5344CB8AC3E}">
        <p14:creationId xmlns:p14="http://schemas.microsoft.com/office/powerpoint/2010/main" val="2978649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B5635-C295-4BAC-BBAC-1C01BC9A971D}"/>
              </a:ext>
            </a:extLst>
          </p:cNvPr>
          <p:cNvSpPr>
            <a:spLocks noGrp="1"/>
          </p:cNvSpPr>
          <p:nvPr>
            <p:ph type="title"/>
          </p:nvPr>
        </p:nvSpPr>
        <p:spPr>
          <a:xfrm>
            <a:off x="838200" y="1100665"/>
            <a:ext cx="10515600" cy="674688"/>
          </a:xfrm>
        </p:spPr>
        <p:txBody>
          <a:bodyPr>
            <a:normAutofit fontScale="90000"/>
          </a:bodyPr>
          <a:lstStyle/>
          <a:p>
            <a:r>
              <a:rPr lang="en-US" b="1" dirty="0">
                <a:solidFill>
                  <a:srgbClr val="216EB0"/>
                </a:solidFill>
              </a:rPr>
              <a:t>Key Dates – Availability of the Data</a:t>
            </a:r>
          </a:p>
        </p:txBody>
      </p:sp>
      <p:sp>
        <p:nvSpPr>
          <p:cNvPr id="3" name="Content Placeholder 2">
            <a:extLst>
              <a:ext uri="{FF2B5EF4-FFF2-40B4-BE49-F238E27FC236}">
                <a16:creationId xmlns:a16="http://schemas.microsoft.com/office/drawing/2014/main" id="{67935572-4927-4070-A802-39FB2D3370F6}"/>
              </a:ext>
            </a:extLst>
          </p:cNvPr>
          <p:cNvSpPr>
            <a:spLocks noGrp="1"/>
          </p:cNvSpPr>
          <p:nvPr>
            <p:ph idx="1"/>
          </p:nvPr>
        </p:nvSpPr>
        <p:spPr>
          <a:xfrm>
            <a:off x="838201" y="1913465"/>
            <a:ext cx="10515600" cy="4267200"/>
          </a:xfrm>
        </p:spPr>
        <p:txBody>
          <a:bodyPr>
            <a:normAutofit fontScale="47500" lnSpcReduction="20000"/>
          </a:bodyPr>
          <a:lstStyle/>
          <a:p>
            <a:pPr>
              <a:lnSpc>
                <a:spcPct val="120000"/>
              </a:lnSpc>
              <a:spcBef>
                <a:spcPts val="0"/>
              </a:spcBef>
              <a:spcAft>
                <a:spcPts val="1200"/>
              </a:spcAft>
            </a:pPr>
            <a:r>
              <a:rPr lang="en-US" sz="4400" dirty="0"/>
              <a:t>April 1, 2021, is the deadline in federal law for the Census Bureau to release redistricting data (total population, voting age population by race/ethnicity)</a:t>
            </a:r>
          </a:p>
          <a:p>
            <a:pPr lvl="1">
              <a:lnSpc>
                <a:spcPct val="120000"/>
              </a:lnSpc>
              <a:spcBef>
                <a:spcPts val="0"/>
              </a:spcBef>
              <a:spcAft>
                <a:spcPts val="1200"/>
              </a:spcAft>
            </a:pPr>
            <a:r>
              <a:rPr lang="en-US" sz="2900" dirty="0"/>
              <a:t>The Bureau has already announced that in 2021 it will not meet the statutory deadline due to the need to correct data anomalies</a:t>
            </a:r>
          </a:p>
          <a:p>
            <a:pPr lvl="1">
              <a:lnSpc>
                <a:spcPct val="120000"/>
              </a:lnSpc>
              <a:spcBef>
                <a:spcPts val="0"/>
              </a:spcBef>
              <a:spcAft>
                <a:spcPts val="1200"/>
              </a:spcAft>
            </a:pPr>
            <a:r>
              <a:rPr lang="en-US" sz="2900" dirty="0"/>
              <a:t>Certain “legacy” data will be released August 16</a:t>
            </a:r>
          </a:p>
          <a:p>
            <a:pPr>
              <a:lnSpc>
                <a:spcPct val="120000"/>
              </a:lnSpc>
              <a:spcBef>
                <a:spcPts val="0"/>
              </a:spcBef>
              <a:spcAft>
                <a:spcPts val="1200"/>
              </a:spcAft>
            </a:pPr>
            <a:r>
              <a:rPr lang="en-US" sz="4400" dirty="0"/>
              <a:t>Once the Census data are released, the California Statewide Database is required to adjust those data to reassign inmates incarcerated in state correctional facilities back to their last known place of residence</a:t>
            </a:r>
          </a:p>
          <a:p>
            <a:pPr lvl="1">
              <a:lnSpc>
                <a:spcPct val="120000"/>
              </a:lnSpc>
              <a:spcBef>
                <a:spcPts val="0"/>
              </a:spcBef>
              <a:spcAft>
                <a:spcPts val="1200"/>
              </a:spcAft>
            </a:pPr>
            <a:r>
              <a:rPr lang="en-US" sz="2900" dirty="0"/>
              <a:t>Could be six weeks, though hopefully sooner</a:t>
            </a:r>
          </a:p>
          <a:p>
            <a:pPr lvl="1">
              <a:lnSpc>
                <a:spcPct val="120000"/>
              </a:lnSpc>
              <a:spcBef>
                <a:spcPts val="0"/>
              </a:spcBef>
              <a:spcAft>
                <a:spcPts val="1200"/>
              </a:spcAft>
            </a:pPr>
            <a:r>
              <a:rPr lang="en-US" sz="2900" dirty="0"/>
              <a:t>Estimated release by early October</a:t>
            </a:r>
          </a:p>
          <a:p>
            <a:pPr>
              <a:lnSpc>
                <a:spcPct val="120000"/>
              </a:lnSpc>
              <a:spcBef>
                <a:spcPts val="0"/>
              </a:spcBef>
              <a:spcAft>
                <a:spcPts val="1200"/>
              </a:spcAft>
            </a:pPr>
            <a:r>
              <a:rPr lang="en-US" sz="4400" dirty="0"/>
              <a:t>Under state law, the City and its consultants cannot publish draft district maps until three weeks after the SWDB releases the adjusted data</a:t>
            </a:r>
          </a:p>
        </p:txBody>
      </p:sp>
      <p:sp>
        <p:nvSpPr>
          <p:cNvPr id="6" name="Date Placeholder 3">
            <a:extLst>
              <a:ext uri="{FF2B5EF4-FFF2-40B4-BE49-F238E27FC236}">
                <a16:creationId xmlns:a16="http://schemas.microsoft.com/office/drawing/2014/main" id="{2AD9E2D6-4EC7-4C63-A6FF-0F83ED9DABD4}"/>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6/9/2021</a:t>
            </a:r>
          </a:p>
        </p:txBody>
      </p:sp>
      <p:sp>
        <p:nvSpPr>
          <p:cNvPr id="7" name="Footer Placeholder 4">
            <a:extLst>
              <a:ext uri="{FF2B5EF4-FFF2-40B4-BE49-F238E27FC236}">
                <a16:creationId xmlns:a16="http://schemas.microsoft.com/office/drawing/2014/main" id="{B6695F10-0AEB-43A5-8061-E84C056453A8}"/>
              </a:ext>
            </a:extLst>
          </p:cNvPr>
          <p:cNvSpPr txBox="1">
            <a:spLocks/>
          </p:cNvSpPr>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rgbClr val="216EB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Intro to 2021 Redistricting – Encinitas City Council</a:t>
            </a:r>
            <a:endParaRPr lang="en-US" dirty="0"/>
          </a:p>
        </p:txBody>
      </p:sp>
      <p:sp>
        <p:nvSpPr>
          <p:cNvPr id="8" name="Slide Number Placeholder 5">
            <a:extLst>
              <a:ext uri="{FF2B5EF4-FFF2-40B4-BE49-F238E27FC236}">
                <a16:creationId xmlns:a16="http://schemas.microsoft.com/office/drawing/2014/main" id="{8DD77DC3-784C-45AB-A122-A5867A968B0F}"/>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ECF1DF-8119-426C-AF81-E709C83F8789}" type="slidenum">
              <a:rPr lang="en-US" smtClean="0"/>
              <a:pPr/>
              <a:t>3</a:t>
            </a:fld>
            <a:endParaRPr lang="en-US" dirty="0"/>
          </a:p>
        </p:txBody>
      </p:sp>
    </p:spTree>
    <p:extLst>
      <p:ext uri="{BB962C8B-B14F-4D97-AF65-F5344CB8AC3E}">
        <p14:creationId xmlns:p14="http://schemas.microsoft.com/office/powerpoint/2010/main" val="1622204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B5635-C295-4BAC-BBAC-1C01BC9A971D}"/>
              </a:ext>
            </a:extLst>
          </p:cNvPr>
          <p:cNvSpPr>
            <a:spLocks noGrp="1"/>
          </p:cNvSpPr>
          <p:nvPr>
            <p:ph type="title"/>
          </p:nvPr>
        </p:nvSpPr>
        <p:spPr>
          <a:xfrm>
            <a:off x="838200" y="1100665"/>
            <a:ext cx="10515600" cy="674688"/>
          </a:xfrm>
        </p:spPr>
        <p:txBody>
          <a:bodyPr>
            <a:normAutofit fontScale="90000"/>
          </a:bodyPr>
          <a:lstStyle/>
          <a:p>
            <a:r>
              <a:rPr lang="en-US" b="1" dirty="0">
                <a:solidFill>
                  <a:srgbClr val="216EB0"/>
                </a:solidFill>
              </a:rPr>
              <a:t>Key Dates – Deadline for Completion</a:t>
            </a:r>
          </a:p>
        </p:txBody>
      </p:sp>
      <p:sp>
        <p:nvSpPr>
          <p:cNvPr id="3" name="Content Placeholder 2">
            <a:extLst>
              <a:ext uri="{FF2B5EF4-FFF2-40B4-BE49-F238E27FC236}">
                <a16:creationId xmlns:a16="http://schemas.microsoft.com/office/drawing/2014/main" id="{67935572-4927-4070-A802-39FB2D3370F6}"/>
              </a:ext>
            </a:extLst>
          </p:cNvPr>
          <p:cNvSpPr>
            <a:spLocks noGrp="1"/>
          </p:cNvSpPr>
          <p:nvPr>
            <p:ph idx="1"/>
          </p:nvPr>
        </p:nvSpPr>
        <p:spPr>
          <a:xfrm>
            <a:off x="838201" y="1913465"/>
            <a:ext cx="10515600" cy="4267200"/>
          </a:xfrm>
        </p:spPr>
        <p:txBody>
          <a:bodyPr>
            <a:normAutofit lnSpcReduction="10000"/>
          </a:bodyPr>
          <a:lstStyle/>
          <a:p>
            <a:pPr marL="463550" indent="-463550">
              <a:lnSpc>
                <a:spcPct val="110000"/>
              </a:lnSpc>
              <a:spcBef>
                <a:spcPts val="0"/>
              </a:spcBef>
              <a:spcAft>
                <a:spcPts val="1200"/>
              </a:spcAft>
            </a:pPr>
            <a:r>
              <a:rPr lang="en-US" sz="3800" dirty="0"/>
              <a:t>State law deadline to adopt final, readjusted map: April 17, 2022</a:t>
            </a:r>
          </a:p>
          <a:p>
            <a:pPr lvl="1">
              <a:lnSpc>
                <a:spcPct val="110000"/>
              </a:lnSpc>
              <a:spcBef>
                <a:spcPts val="0"/>
              </a:spcBef>
              <a:spcAft>
                <a:spcPts val="1200"/>
              </a:spcAft>
            </a:pPr>
            <a:r>
              <a:rPr lang="en-US" sz="3200" dirty="0"/>
              <a:t>Failure to meet this deadline permits an interested party to petition the San Diego County Superior Court to adopt a new map</a:t>
            </a:r>
          </a:p>
          <a:p>
            <a:pPr lvl="1">
              <a:lnSpc>
                <a:spcPct val="110000"/>
              </a:lnSpc>
              <a:spcBef>
                <a:spcPts val="0"/>
              </a:spcBef>
              <a:spcAft>
                <a:spcPts val="1200"/>
              </a:spcAft>
            </a:pPr>
            <a:r>
              <a:rPr lang="en-US" sz="3200" dirty="0"/>
              <a:t>Practical deadline may be earlier, for implementation by Registrar</a:t>
            </a:r>
          </a:p>
        </p:txBody>
      </p:sp>
      <p:sp>
        <p:nvSpPr>
          <p:cNvPr id="6" name="Date Placeholder 3">
            <a:extLst>
              <a:ext uri="{FF2B5EF4-FFF2-40B4-BE49-F238E27FC236}">
                <a16:creationId xmlns:a16="http://schemas.microsoft.com/office/drawing/2014/main" id="{D8BFE7F8-E0DA-4C8A-8929-36F94EE7EF47}"/>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6/9/2021</a:t>
            </a:r>
          </a:p>
        </p:txBody>
      </p:sp>
      <p:sp>
        <p:nvSpPr>
          <p:cNvPr id="7" name="Footer Placeholder 4">
            <a:extLst>
              <a:ext uri="{FF2B5EF4-FFF2-40B4-BE49-F238E27FC236}">
                <a16:creationId xmlns:a16="http://schemas.microsoft.com/office/drawing/2014/main" id="{A9D0D8FD-311A-4AE0-9E7D-E8541DAC639C}"/>
              </a:ext>
            </a:extLst>
          </p:cNvPr>
          <p:cNvSpPr txBox="1">
            <a:spLocks/>
          </p:cNvSpPr>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rgbClr val="216EB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Intro to 2021 Redistricting – Encinitas City Council</a:t>
            </a:r>
            <a:endParaRPr lang="en-US" dirty="0"/>
          </a:p>
        </p:txBody>
      </p:sp>
      <p:sp>
        <p:nvSpPr>
          <p:cNvPr id="8" name="Slide Number Placeholder 5">
            <a:extLst>
              <a:ext uri="{FF2B5EF4-FFF2-40B4-BE49-F238E27FC236}">
                <a16:creationId xmlns:a16="http://schemas.microsoft.com/office/drawing/2014/main" id="{88927177-8D40-4AA1-A9BF-11E2D04D1515}"/>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ECF1DF-8119-426C-AF81-E709C83F8789}" type="slidenum">
              <a:rPr lang="en-US" smtClean="0"/>
              <a:pPr/>
              <a:t>4</a:t>
            </a:fld>
            <a:endParaRPr lang="en-US" dirty="0"/>
          </a:p>
        </p:txBody>
      </p:sp>
    </p:spTree>
    <p:extLst>
      <p:ext uri="{BB962C8B-B14F-4D97-AF65-F5344CB8AC3E}">
        <p14:creationId xmlns:p14="http://schemas.microsoft.com/office/powerpoint/2010/main" val="674346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B5635-C295-4BAC-BBAC-1C01BC9A971D}"/>
              </a:ext>
            </a:extLst>
          </p:cNvPr>
          <p:cNvSpPr>
            <a:spLocks noGrp="1"/>
          </p:cNvSpPr>
          <p:nvPr>
            <p:ph type="title"/>
          </p:nvPr>
        </p:nvSpPr>
        <p:spPr>
          <a:xfrm>
            <a:off x="838200" y="1100665"/>
            <a:ext cx="10515600" cy="674688"/>
          </a:xfrm>
        </p:spPr>
        <p:txBody>
          <a:bodyPr>
            <a:normAutofit fontScale="90000"/>
          </a:bodyPr>
          <a:lstStyle/>
          <a:p>
            <a:r>
              <a:rPr lang="en-US" b="1" dirty="0">
                <a:solidFill>
                  <a:srgbClr val="216EB0"/>
                </a:solidFill>
              </a:rPr>
              <a:t>Process: Public Hearing Requirements</a:t>
            </a:r>
          </a:p>
        </p:txBody>
      </p:sp>
      <p:sp>
        <p:nvSpPr>
          <p:cNvPr id="3" name="Content Placeholder 2">
            <a:extLst>
              <a:ext uri="{FF2B5EF4-FFF2-40B4-BE49-F238E27FC236}">
                <a16:creationId xmlns:a16="http://schemas.microsoft.com/office/drawing/2014/main" id="{67935572-4927-4070-A802-39FB2D3370F6}"/>
              </a:ext>
            </a:extLst>
          </p:cNvPr>
          <p:cNvSpPr>
            <a:spLocks noGrp="1"/>
          </p:cNvSpPr>
          <p:nvPr>
            <p:ph idx="1"/>
          </p:nvPr>
        </p:nvSpPr>
        <p:spPr>
          <a:xfrm>
            <a:off x="838201" y="1913465"/>
            <a:ext cx="10515600" cy="4267200"/>
          </a:xfrm>
        </p:spPr>
        <p:txBody>
          <a:bodyPr>
            <a:normAutofit fontScale="62500" lnSpcReduction="20000"/>
          </a:bodyPr>
          <a:lstStyle/>
          <a:p>
            <a:pPr marL="463550" indent="-463550">
              <a:lnSpc>
                <a:spcPct val="120000"/>
              </a:lnSpc>
              <a:spcBef>
                <a:spcPts val="0"/>
              </a:spcBef>
              <a:spcAft>
                <a:spcPts val="1200"/>
              </a:spcAft>
            </a:pPr>
            <a:r>
              <a:rPr lang="en-US" sz="3800" b="1" dirty="0"/>
              <a:t>Elections Code § 21607.1:</a:t>
            </a:r>
          </a:p>
          <a:p>
            <a:pPr marL="457200" lvl="1" indent="0">
              <a:lnSpc>
                <a:spcPct val="120000"/>
              </a:lnSpc>
              <a:spcBef>
                <a:spcPts val="0"/>
              </a:spcBef>
              <a:spcAft>
                <a:spcPts val="1200"/>
              </a:spcAft>
              <a:buNone/>
            </a:pPr>
            <a:r>
              <a:rPr lang="en-US" sz="3200" dirty="0"/>
              <a:t>-	At least four public hearings required:</a:t>
            </a:r>
          </a:p>
          <a:p>
            <a:pPr lvl="2">
              <a:lnSpc>
                <a:spcPct val="120000"/>
              </a:lnSpc>
              <a:spcBef>
                <a:spcPts val="0"/>
              </a:spcBef>
              <a:spcAft>
                <a:spcPts val="1200"/>
              </a:spcAft>
            </a:pPr>
            <a:r>
              <a:rPr lang="en-US" sz="2900" dirty="0"/>
              <a:t>at least one before draft maps are drawn (and can be conducted by staff or consultant); </a:t>
            </a:r>
          </a:p>
          <a:p>
            <a:pPr lvl="2">
              <a:lnSpc>
                <a:spcPct val="120000"/>
              </a:lnSpc>
              <a:spcBef>
                <a:spcPts val="0"/>
              </a:spcBef>
              <a:spcAft>
                <a:spcPts val="1200"/>
              </a:spcAft>
            </a:pPr>
            <a:r>
              <a:rPr lang="en-US" sz="2900" dirty="0"/>
              <a:t>at least two after draft maps are drawn; </a:t>
            </a:r>
          </a:p>
          <a:p>
            <a:pPr lvl="2">
              <a:lnSpc>
                <a:spcPct val="120000"/>
              </a:lnSpc>
              <a:spcBef>
                <a:spcPts val="0"/>
              </a:spcBef>
              <a:spcAft>
                <a:spcPts val="1200"/>
              </a:spcAft>
            </a:pPr>
            <a:r>
              <a:rPr lang="en-US" sz="2900" dirty="0"/>
              <a:t>at least one on a Saturday, Sunday or after 6:00 P.M. Monday through Friday</a:t>
            </a:r>
          </a:p>
          <a:p>
            <a:pPr marL="914400" lvl="1" indent="-450850">
              <a:lnSpc>
                <a:spcPct val="120000"/>
              </a:lnSpc>
              <a:spcBef>
                <a:spcPts val="0"/>
              </a:spcBef>
              <a:spcAft>
                <a:spcPts val="1200"/>
              </a:spcAft>
              <a:buFontTx/>
              <a:buChar char="-"/>
            </a:pPr>
            <a:r>
              <a:rPr lang="en-US" sz="3200" dirty="0"/>
              <a:t>Date, time, and location must be posted online </a:t>
            </a:r>
            <a:r>
              <a:rPr lang="en-US" sz="3200" b="1" u="sng" dirty="0"/>
              <a:t>at least five days </a:t>
            </a:r>
            <a:r>
              <a:rPr lang="en-US" sz="3200" dirty="0"/>
              <a:t>before the hearing or workshop</a:t>
            </a:r>
          </a:p>
          <a:p>
            <a:pPr marL="914400" lvl="1" indent="-450850">
              <a:lnSpc>
                <a:spcPct val="120000"/>
              </a:lnSpc>
              <a:spcBef>
                <a:spcPts val="0"/>
              </a:spcBef>
              <a:spcAft>
                <a:spcPts val="1200"/>
              </a:spcAft>
              <a:buFontTx/>
              <a:buChar char="-"/>
            </a:pPr>
            <a:r>
              <a:rPr lang="en-US" sz="3200" dirty="0"/>
              <a:t>Hearings must be conducted at a time certain</a:t>
            </a:r>
          </a:p>
          <a:p>
            <a:pPr marL="1371600" lvl="2" indent="-450850">
              <a:lnSpc>
                <a:spcPct val="120000"/>
              </a:lnSpc>
              <a:spcBef>
                <a:spcPts val="0"/>
              </a:spcBef>
              <a:spcAft>
                <a:spcPts val="1200"/>
              </a:spcAft>
              <a:buFontTx/>
              <a:buChar char="-"/>
            </a:pPr>
            <a:r>
              <a:rPr lang="en-US" sz="2800" dirty="0"/>
              <a:t>The Council may complete discussion on an item already under consideration, but then is required to advance the hearing on the agenda if necessary</a:t>
            </a:r>
          </a:p>
        </p:txBody>
      </p:sp>
      <p:sp>
        <p:nvSpPr>
          <p:cNvPr id="6" name="Date Placeholder 3">
            <a:extLst>
              <a:ext uri="{FF2B5EF4-FFF2-40B4-BE49-F238E27FC236}">
                <a16:creationId xmlns:a16="http://schemas.microsoft.com/office/drawing/2014/main" id="{9CEB87AB-8C34-4422-9190-CFD259C6308A}"/>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6/9/2021</a:t>
            </a:r>
          </a:p>
        </p:txBody>
      </p:sp>
      <p:sp>
        <p:nvSpPr>
          <p:cNvPr id="7" name="Footer Placeholder 4">
            <a:extLst>
              <a:ext uri="{FF2B5EF4-FFF2-40B4-BE49-F238E27FC236}">
                <a16:creationId xmlns:a16="http://schemas.microsoft.com/office/drawing/2014/main" id="{E83B1796-D563-4D23-B087-F0798E3B684F}"/>
              </a:ext>
            </a:extLst>
          </p:cNvPr>
          <p:cNvSpPr txBox="1">
            <a:spLocks/>
          </p:cNvSpPr>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rgbClr val="216EB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Intro to 2021 Redistricting – Encinitas City Council</a:t>
            </a:r>
            <a:endParaRPr lang="en-US" dirty="0"/>
          </a:p>
        </p:txBody>
      </p:sp>
      <p:sp>
        <p:nvSpPr>
          <p:cNvPr id="8" name="Slide Number Placeholder 5">
            <a:extLst>
              <a:ext uri="{FF2B5EF4-FFF2-40B4-BE49-F238E27FC236}">
                <a16:creationId xmlns:a16="http://schemas.microsoft.com/office/drawing/2014/main" id="{ECAD04FE-4343-48F1-81A3-BE4F9D88AD7F}"/>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ECF1DF-8119-426C-AF81-E709C83F8789}" type="slidenum">
              <a:rPr lang="en-US" smtClean="0"/>
              <a:pPr/>
              <a:t>5</a:t>
            </a:fld>
            <a:endParaRPr lang="en-US" dirty="0"/>
          </a:p>
        </p:txBody>
      </p:sp>
    </p:spTree>
    <p:extLst>
      <p:ext uri="{BB962C8B-B14F-4D97-AF65-F5344CB8AC3E}">
        <p14:creationId xmlns:p14="http://schemas.microsoft.com/office/powerpoint/2010/main" val="1823781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B5635-C295-4BAC-BBAC-1C01BC9A971D}"/>
              </a:ext>
            </a:extLst>
          </p:cNvPr>
          <p:cNvSpPr>
            <a:spLocks noGrp="1"/>
          </p:cNvSpPr>
          <p:nvPr>
            <p:ph type="title"/>
          </p:nvPr>
        </p:nvSpPr>
        <p:spPr>
          <a:xfrm>
            <a:off x="838200" y="1100665"/>
            <a:ext cx="10515600" cy="674688"/>
          </a:xfrm>
        </p:spPr>
        <p:txBody>
          <a:bodyPr>
            <a:normAutofit fontScale="90000"/>
          </a:bodyPr>
          <a:lstStyle/>
          <a:p>
            <a:r>
              <a:rPr lang="en-US" b="1" dirty="0">
                <a:solidFill>
                  <a:srgbClr val="216EB0"/>
                </a:solidFill>
              </a:rPr>
              <a:t>Process: Public Outreach Requirements</a:t>
            </a:r>
          </a:p>
        </p:txBody>
      </p:sp>
      <p:sp>
        <p:nvSpPr>
          <p:cNvPr id="3" name="Content Placeholder 2">
            <a:extLst>
              <a:ext uri="{FF2B5EF4-FFF2-40B4-BE49-F238E27FC236}">
                <a16:creationId xmlns:a16="http://schemas.microsoft.com/office/drawing/2014/main" id="{67935572-4927-4070-A802-39FB2D3370F6}"/>
              </a:ext>
            </a:extLst>
          </p:cNvPr>
          <p:cNvSpPr>
            <a:spLocks noGrp="1"/>
          </p:cNvSpPr>
          <p:nvPr>
            <p:ph idx="1"/>
          </p:nvPr>
        </p:nvSpPr>
        <p:spPr>
          <a:xfrm>
            <a:off x="838201" y="1913465"/>
            <a:ext cx="10515600" cy="4267200"/>
          </a:xfrm>
        </p:spPr>
        <p:txBody>
          <a:bodyPr>
            <a:normAutofit fontScale="62500" lnSpcReduction="20000"/>
          </a:bodyPr>
          <a:lstStyle/>
          <a:p>
            <a:pPr marL="463550" indent="-463550">
              <a:lnSpc>
                <a:spcPct val="120000"/>
              </a:lnSpc>
              <a:spcBef>
                <a:spcPts val="0"/>
              </a:spcBef>
              <a:spcAft>
                <a:spcPts val="1200"/>
              </a:spcAft>
            </a:pPr>
            <a:r>
              <a:rPr lang="en-US" sz="3800" b="1" dirty="0"/>
              <a:t>Elections Code § 21608:</a:t>
            </a:r>
          </a:p>
          <a:p>
            <a:pPr marL="457200" lvl="1" indent="0">
              <a:lnSpc>
                <a:spcPct val="120000"/>
              </a:lnSpc>
              <a:spcBef>
                <a:spcPts val="0"/>
              </a:spcBef>
              <a:spcAft>
                <a:spcPts val="1200"/>
              </a:spcAft>
              <a:buNone/>
            </a:pPr>
            <a:r>
              <a:rPr lang="en-US" sz="3500" dirty="0"/>
              <a:t>-	The City must encourage public participation by:</a:t>
            </a:r>
          </a:p>
          <a:p>
            <a:pPr lvl="2">
              <a:lnSpc>
                <a:spcPct val="120000"/>
              </a:lnSpc>
              <a:spcBef>
                <a:spcPct val="0"/>
              </a:spcBef>
              <a:spcAft>
                <a:spcPts val="600"/>
              </a:spcAft>
            </a:pPr>
            <a:r>
              <a:rPr lang="en-US" sz="3200" dirty="0"/>
              <a:t>Media outreach</a:t>
            </a:r>
          </a:p>
          <a:p>
            <a:pPr lvl="2">
              <a:lnSpc>
                <a:spcPct val="120000"/>
              </a:lnSpc>
              <a:spcBef>
                <a:spcPct val="0"/>
              </a:spcBef>
              <a:spcAft>
                <a:spcPts val="600"/>
              </a:spcAft>
            </a:pPr>
            <a:r>
              <a:rPr lang="en-US" sz="3200" dirty="0"/>
              <a:t>Outreach to good government, civil rights, civic engagement &amp; community groups, including those in underrepresented communities and non-English speaking communities</a:t>
            </a:r>
          </a:p>
          <a:p>
            <a:pPr lvl="2">
              <a:lnSpc>
                <a:spcPct val="120000"/>
              </a:lnSpc>
              <a:spcBef>
                <a:spcPct val="0"/>
              </a:spcBef>
              <a:spcAft>
                <a:spcPts val="600"/>
              </a:spcAft>
            </a:pPr>
            <a:r>
              <a:rPr lang="en-US" sz="3200" dirty="0"/>
              <a:t>Live translation in “applicable languages,” if requested 72 hours in advance of meeting</a:t>
            </a:r>
          </a:p>
          <a:p>
            <a:pPr lvl="2">
              <a:lnSpc>
                <a:spcPct val="120000"/>
              </a:lnSpc>
              <a:spcBef>
                <a:spcPct val="0"/>
              </a:spcBef>
              <a:spcAft>
                <a:spcPts val="600"/>
              </a:spcAft>
            </a:pPr>
            <a:r>
              <a:rPr lang="en-US" sz="3200" dirty="0"/>
              <a:t>Publication of notices on the internet</a:t>
            </a:r>
          </a:p>
          <a:p>
            <a:pPr lvl="2">
              <a:lnSpc>
                <a:spcPct val="120000"/>
              </a:lnSpc>
              <a:spcBef>
                <a:spcPct val="0"/>
              </a:spcBef>
              <a:spcAft>
                <a:spcPts val="600"/>
              </a:spcAft>
            </a:pPr>
            <a:r>
              <a:rPr lang="en-US" sz="3200" dirty="0"/>
              <a:t>Publication of a draft map at least seven days before adoption</a:t>
            </a:r>
          </a:p>
          <a:p>
            <a:pPr lvl="2">
              <a:lnSpc>
                <a:spcPct val="120000"/>
              </a:lnSpc>
              <a:spcBef>
                <a:spcPct val="0"/>
              </a:spcBef>
              <a:spcAft>
                <a:spcPts val="600"/>
              </a:spcAft>
            </a:pPr>
            <a:r>
              <a:rPr lang="en-US" sz="3200" dirty="0"/>
              <a:t>Publication of relevant demographic data</a:t>
            </a:r>
          </a:p>
        </p:txBody>
      </p:sp>
      <p:sp>
        <p:nvSpPr>
          <p:cNvPr id="4" name="Date Placeholder 3">
            <a:extLst>
              <a:ext uri="{FF2B5EF4-FFF2-40B4-BE49-F238E27FC236}">
                <a16:creationId xmlns:a16="http://schemas.microsoft.com/office/drawing/2014/main" id="{70BD9866-29B0-478A-BF98-04AFD1A0176C}"/>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6/9/2021</a:t>
            </a:r>
          </a:p>
        </p:txBody>
      </p:sp>
      <p:sp>
        <p:nvSpPr>
          <p:cNvPr id="5" name="Footer Placeholder 4">
            <a:extLst>
              <a:ext uri="{FF2B5EF4-FFF2-40B4-BE49-F238E27FC236}">
                <a16:creationId xmlns:a16="http://schemas.microsoft.com/office/drawing/2014/main" id="{D3DEE322-CDFB-44CA-9838-D160AF5491F1}"/>
              </a:ext>
            </a:extLst>
          </p:cNvPr>
          <p:cNvSpPr txBox="1">
            <a:spLocks/>
          </p:cNvSpPr>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rgbClr val="216EB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Intro to 2021 Redistricting – Encinitas City Council</a:t>
            </a:r>
            <a:endParaRPr lang="en-US" dirty="0"/>
          </a:p>
        </p:txBody>
      </p:sp>
      <p:sp>
        <p:nvSpPr>
          <p:cNvPr id="6" name="Slide Number Placeholder 5">
            <a:extLst>
              <a:ext uri="{FF2B5EF4-FFF2-40B4-BE49-F238E27FC236}">
                <a16:creationId xmlns:a16="http://schemas.microsoft.com/office/drawing/2014/main" id="{31E7747D-2B4E-4DFF-A50F-4F8386D16F7D}"/>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ECF1DF-8119-426C-AF81-E709C83F8789}" type="slidenum">
              <a:rPr lang="en-US" smtClean="0"/>
              <a:pPr/>
              <a:t>6</a:t>
            </a:fld>
            <a:endParaRPr lang="en-US" dirty="0"/>
          </a:p>
        </p:txBody>
      </p:sp>
    </p:spTree>
    <p:extLst>
      <p:ext uri="{BB962C8B-B14F-4D97-AF65-F5344CB8AC3E}">
        <p14:creationId xmlns:p14="http://schemas.microsoft.com/office/powerpoint/2010/main" val="624260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B5635-C295-4BAC-BBAC-1C01BC9A971D}"/>
              </a:ext>
            </a:extLst>
          </p:cNvPr>
          <p:cNvSpPr>
            <a:spLocks noGrp="1"/>
          </p:cNvSpPr>
          <p:nvPr>
            <p:ph type="title"/>
          </p:nvPr>
        </p:nvSpPr>
        <p:spPr>
          <a:xfrm>
            <a:off x="838200" y="1100665"/>
            <a:ext cx="10515600" cy="674688"/>
          </a:xfrm>
        </p:spPr>
        <p:txBody>
          <a:bodyPr>
            <a:normAutofit fontScale="90000"/>
          </a:bodyPr>
          <a:lstStyle/>
          <a:p>
            <a:r>
              <a:rPr lang="en-US" b="1" dirty="0">
                <a:solidFill>
                  <a:srgbClr val="216EB0"/>
                </a:solidFill>
              </a:rPr>
              <a:t>Process: Public Outreach Requirements</a:t>
            </a:r>
          </a:p>
        </p:txBody>
      </p:sp>
      <p:sp>
        <p:nvSpPr>
          <p:cNvPr id="3" name="Content Placeholder 2">
            <a:extLst>
              <a:ext uri="{FF2B5EF4-FFF2-40B4-BE49-F238E27FC236}">
                <a16:creationId xmlns:a16="http://schemas.microsoft.com/office/drawing/2014/main" id="{67935572-4927-4070-A802-39FB2D3370F6}"/>
              </a:ext>
            </a:extLst>
          </p:cNvPr>
          <p:cNvSpPr>
            <a:spLocks noGrp="1"/>
          </p:cNvSpPr>
          <p:nvPr>
            <p:ph idx="1"/>
          </p:nvPr>
        </p:nvSpPr>
        <p:spPr>
          <a:xfrm>
            <a:off x="838201" y="1913465"/>
            <a:ext cx="5393266" cy="4267200"/>
          </a:xfrm>
        </p:spPr>
        <p:txBody>
          <a:bodyPr>
            <a:normAutofit/>
          </a:bodyPr>
          <a:lstStyle/>
          <a:p>
            <a:pPr marL="463550" indent="-463550">
              <a:lnSpc>
                <a:spcPct val="120000"/>
              </a:lnSpc>
              <a:spcBef>
                <a:spcPts val="0"/>
              </a:spcBef>
              <a:spcAft>
                <a:spcPts val="1200"/>
              </a:spcAft>
            </a:pPr>
            <a:r>
              <a:rPr lang="en-US" sz="2200" b="1" dirty="0"/>
              <a:t>Elections Code § 21608:</a:t>
            </a:r>
          </a:p>
          <a:p>
            <a:pPr marL="914400" lvl="1" indent="-450850">
              <a:lnSpc>
                <a:spcPct val="100000"/>
              </a:lnSpc>
              <a:spcBef>
                <a:spcPts val="0"/>
              </a:spcBef>
              <a:spcAft>
                <a:spcPts val="1200"/>
              </a:spcAft>
              <a:buNone/>
            </a:pPr>
            <a:r>
              <a:rPr lang="en-US" sz="2200" dirty="0"/>
              <a:t>-	The City must permit receipt of maps or testimony from the public in writing or electronically</a:t>
            </a:r>
          </a:p>
          <a:p>
            <a:pPr lvl="2">
              <a:lnSpc>
                <a:spcPct val="100000"/>
              </a:lnSpc>
              <a:spcBef>
                <a:spcPts val="0"/>
              </a:spcBef>
              <a:spcAft>
                <a:spcPts val="1200"/>
              </a:spcAft>
            </a:pPr>
            <a:r>
              <a:rPr lang="en-US" sz="2200" dirty="0"/>
              <a:t>Online tools</a:t>
            </a:r>
          </a:p>
        </p:txBody>
      </p:sp>
      <p:pic>
        <p:nvPicPr>
          <p:cNvPr id="4" name="Picture 3" descr="Map&#10;&#10;Description automatically generated">
            <a:extLst>
              <a:ext uri="{FF2B5EF4-FFF2-40B4-BE49-F238E27FC236}">
                <a16:creationId xmlns:a16="http://schemas.microsoft.com/office/drawing/2014/main" id="{6F0C058C-8EEB-4809-97E1-AE35277B9A23}"/>
              </a:ext>
            </a:extLst>
          </p:cNvPr>
          <p:cNvPicPr>
            <a:picLocks noChangeAspect="1"/>
          </p:cNvPicPr>
          <p:nvPr/>
        </p:nvPicPr>
        <p:blipFill rotWithShape="1">
          <a:blip r:embed="rId2">
            <a:extLst>
              <a:ext uri="{28A0092B-C50C-407E-A947-70E740481C1C}">
                <a14:useLocalDpi xmlns:a14="http://schemas.microsoft.com/office/drawing/2010/main" val="0"/>
              </a:ext>
            </a:extLst>
          </a:blip>
          <a:srcRect l="23522" r="13314" b="-1"/>
          <a:stretch/>
        </p:blipFill>
        <p:spPr>
          <a:xfrm>
            <a:off x="6390888" y="1838342"/>
            <a:ext cx="4441765" cy="4342323"/>
          </a:xfrm>
          <a:prstGeom prst="rect">
            <a:avLst/>
          </a:prstGeom>
          <a:noFill/>
        </p:spPr>
      </p:pic>
      <p:sp>
        <p:nvSpPr>
          <p:cNvPr id="5" name="Date Placeholder 3">
            <a:extLst>
              <a:ext uri="{FF2B5EF4-FFF2-40B4-BE49-F238E27FC236}">
                <a16:creationId xmlns:a16="http://schemas.microsoft.com/office/drawing/2014/main" id="{D89FD9D4-E74E-4235-92CD-D744DF1D4BFF}"/>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6/9/2021</a:t>
            </a:r>
          </a:p>
        </p:txBody>
      </p:sp>
      <p:sp>
        <p:nvSpPr>
          <p:cNvPr id="6" name="Footer Placeholder 4">
            <a:extLst>
              <a:ext uri="{FF2B5EF4-FFF2-40B4-BE49-F238E27FC236}">
                <a16:creationId xmlns:a16="http://schemas.microsoft.com/office/drawing/2014/main" id="{B6E23B7A-D4B6-40F4-86FE-F5C79F6FE3F3}"/>
              </a:ext>
            </a:extLst>
          </p:cNvPr>
          <p:cNvSpPr txBox="1">
            <a:spLocks/>
          </p:cNvSpPr>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rgbClr val="216EB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Intro to 2021 Redistricting – Encinitas City Council</a:t>
            </a:r>
            <a:endParaRPr lang="en-US" dirty="0"/>
          </a:p>
        </p:txBody>
      </p:sp>
      <p:sp>
        <p:nvSpPr>
          <p:cNvPr id="7" name="Slide Number Placeholder 5">
            <a:extLst>
              <a:ext uri="{FF2B5EF4-FFF2-40B4-BE49-F238E27FC236}">
                <a16:creationId xmlns:a16="http://schemas.microsoft.com/office/drawing/2014/main" id="{34439D18-9D49-4D1C-A4A8-81E68A411709}"/>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ECF1DF-8119-426C-AF81-E709C83F8789}" type="slidenum">
              <a:rPr lang="en-US" smtClean="0"/>
              <a:pPr/>
              <a:t>7</a:t>
            </a:fld>
            <a:endParaRPr lang="en-US" dirty="0"/>
          </a:p>
        </p:txBody>
      </p:sp>
    </p:spTree>
    <p:extLst>
      <p:ext uri="{BB962C8B-B14F-4D97-AF65-F5344CB8AC3E}">
        <p14:creationId xmlns:p14="http://schemas.microsoft.com/office/powerpoint/2010/main" val="684161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B5635-C295-4BAC-BBAC-1C01BC9A971D}"/>
              </a:ext>
            </a:extLst>
          </p:cNvPr>
          <p:cNvSpPr>
            <a:spLocks noGrp="1"/>
          </p:cNvSpPr>
          <p:nvPr>
            <p:ph type="title"/>
          </p:nvPr>
        </p:nvSpPr>
        <p:spPr>
          <a:xfrm>
            <a:off x="838200" y="1100665"/>
            <a:ext cx="10515600" cy="674688"/>
          </a:xfrm>
        </p:spPr>
        <p:txBody>
          <a:bodyPr>
            <a:normAutofit fontScale="90000"/>
          </a:bodyPr>
          <a:lstStyle/>
          <a:p>
            <a:r>
              <a:rPr lang="en-US" b="1" dirty="0">
                <a:solidFill>
                  <a:srgbClr val="216EB0"/>
                </a:solidFill>
              </a:rPr>
              <a:t>Process: Public Outreach Requirements</a:t>
            </a:r>
          </a:p>
        </p:txBody>
      </p:sp>
      <p:sp>
        <p:nvSpPr>
          <p:cNvPr id="3" name="Content Placeholder 2">
            <a:extLst>
              <a:ext uri="{FF2B5EF4-FFF2-40B4-BE49-F238E27FC236}">
                <a16:creationId xmlns:a16="http://schemas.microsoft.com/office/drawing/2014/main" id="{67935572-4927-4070-A802-39FB2D3370F6}"/>
              </a:ext>
            </a:extLst>
          </p:cNvPr>
          <p:cNvSpPr>
            <a:spLocks noGrp="1"/>
          </p:cNvSpPr>
          <p:nvPr>
            <p:ph idx="1"/>
          </p:nvPr>
        </p:nvSpPr>
        <p:spPr>
          <a:xfrm>
            <a:off x="838201" y="1913465"/>
            <a:ext cx="10515600" cy="4267200"/>
          </a:xfrm>
        </p:spPr>
        <p:txBody>
          <a:bodyPr>
            <a:normAutofit fontScale="92500"/>
          </a:bodyPr>
          <a:lstStyle/>
          <a:p>
            <a:pPr marL="463550" indent="-463550">
              <a:lnSpc>
                <a:spcPct val="100000"/>
              </a:lnSpc>
              <a:spcBef>
                <a:spcPts val="0"/>
              </a:spcBef>
              <a:spcAft>
                <a:spcPts val="1200"/>
              </a:spcAft>
            </a:pPr>
            <a:r>
              <a:rPr lang="en-US" sz="2200" b="1" dirty="0"/>
              <a:t>Elections Code § 21608(f): </a:t>
            </a:r>
            <a:r>
              <a:rPr lang="en-US" sz="2200" dirty="0"/>
              <a:t>A record of every public comment and governing body meeting—either written or recorded—must made available to the public online within two weeks</a:t>
            </a:r>
          </a:p>
          <a:p>
            <a:pPr marL="463550" indent="-463550">
              <a:lnSpc>
                <a:spcPct val="100000"/>
              </a:lnSpc>
              <a:spcBef>
                <a:spcPts val="0"/>
              </a:spcBef>
              <a:spcAft>
                <a:spcPts val="1200"/>
              </a:spcAft>
            </a:pPr>
            <a:r>
              <a:rPr lang="en-US" sz="2200" b="1" dirty="0"/>
              <a:t>Elections Code § 21508(g): </a:t>
            </a:r>
            <a:r>
              <a:rPr lang="en-US" sz="2200" dirty="0"/>
              <a:t>The Board shall establish, and maintain for at least 10 years after the adoption of new district boundaries, an internet web page dedicated to redistricting, containing the following:</a:t>
            </a:r>
          </a:p>
          <a:p>
            <a:pPr marL="914400" lvl="3">
              <a:lnSpc>
                <a:spcPct val="120000"/>
              </a:lnSpc>
              <a:spcBef>
                <a:spcPct val="0"/>
              </a:spcBef>
            </a:pPr>
            <a:r>
              <a:rPr lang="en-US" sz="1900" dirty="0"/>
              <a:t>An explanation of the redistricting process</a:t>
            </a:r>
          </a:p>
          <a:p>
            <a:pPr marL="914400" lvl="3">
              <a:lnSpc>
                <a:spcPct val="120000"/>
              </a:lnSpc>
              <a:spcBef>
                <a:spcPct val="0"/>
              </a:spcBef>
            </a:pPr>
            <a:r>
              <a:rPr lang="en-US" sz="1900" dirty="0"/>
              <a:t>Procedures for testifying or submitting written testimony</a:t>
            </a:r>
          </a:p>
          <a:p>
            <a:pPr marL="914400" lvl="3">
              <a:lnSpc>
                <a:spcPct val="120000"/>
              </a:lnSpc>
              <a:spcBef>
                <a:spcPct val="0"/>
              </a:spcBef>
            </a:pPr>
            <a:r>
              <a:rPr lang="en-US" sz="1900" dirty="0"/>
              <a:t>Calendar of all hearings and workshops</a:t>
            </a:r>
          </a:p>
          <a:p>
            <a:pPr marL="914400" lvl="3">
              <a:lnSpc>
                <a:spcPct val="120000"/>
              </a:lnSpc>
              <a:spcBef>
                <a:spcPct val="0"/>
              </a:spcBef>
            </a:pPr>
            <a:r>
              <a:rPr lang="en-US" sz="1900" dirty="0"/>
              <a:t>Notice and agenda for each hearing and workshop</a:t>
            </a:r>
          </a:p>
          <a:p>
            <a:pPr marL="914400" lvl="3">
              <a:lnSpc>
                <a:spcPct val="120000"/>
              </a:lnSpc>
              <a:spcBef>
                <a:spcPct val="0"/>
              </a:spcBef>
            </a:pPr>
            <a:r>
              <a:rPr lang="en-US" sz="1900" dirty="0"/>
              <a:t>Recording or written summary of each hearing and workshop</a:t>
            </a:r>
          </a:p>
          <a:p>
            <a:pPr marL="914400" lvl="3">
              <a:lnSpc>
                <a:spcPct val="120000"/>
              </a:lnSpc>
              <a:spcBef>
                <a:spcPct val="0"/>
              </a:spcBef>
            </a:pPr>
            <a:r>
              <a:rPr lang="en-US" sz="1900" dirty="0"/>
              <a:t>All draft maps &amp; adopted map</a:t>
            </a:r>
          </a:p>
          <a:p>
            <a:pPr marL="914400" lvl="1">
              <a:lnSpc>
                <a:spcPct val="120000"/>
              </a:lnSpc>
              <a:spcBef>
                <a:spcPct val="0"/>
              </a:spcBef>
            </a:pPr>
            <a:r>
              <a:rPr lang="en-US" sz="1900" dirty="0"/>
              <a:t>SOS Website Template: </a:t>
            </a:r>
            <a:r>
              <a:rPr lang="en-US" sz="1900" dirty="0">
                <a:hlinkClick r:id="rId2"/>
              </a:rPr>
              <a:t>https://www.sos.ca.gov/elections/helpful-resources/redistricting</a:t>
            </a:r>
            <a:r>
              <a:rPr lang="en-US" sz="1900" dirty="0"/>
              <a:t> </a:t>
            </a:r>
          </a:p>
        </p:txBody>
      </p:sp>
      <p:sp>
        <p:nvSpPr>
          <p:cNvPr id="4" name="Date Placeholder 3">
            <a:extLst>
              <a:ext uri="{FF2B5EF4-FFF2-40B4-BE49-F238E27FC236}">
                <a16:creationId xmlns:a16="http://schemas.microsoft.com/office/drawing/2014/main" id="{CE331F03-E9EB-4B0F-A9C7-A5DF95AA4412}"/>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6/9/2021</a:t>
            </a:r>
          </a:p>
        </p:txBody>
      </p:sp>
      <p:sp>
        <p:nvSpPr>
          <p:cNvPr id="5" name="Footer Placeholder 4">
            <a:extLst>
              <a:ext uri="{FF2B5EF4-FFF2-40B4-BE49-F238E27FC236}">
                <a16:creationId xmlns:a16="http://schemas.microsoft.com/office/drawing/2014/main" id="{8B40F9B4-6912-46A7-A41C-BAC6C485D57E}"/>
              </a:ext>
            </a:extLst>
          </p:cNvPr>
          <p:cNvSpPr txBox="1">
            <a:spLocks/>
          </p:cNvSpPr>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rgbClr val="216EB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Intro to 2021 Redistricting – Encinitas City Council</a:t>
            </a:r>
            <a:endParaRPr lang="en-US" dirty="0"/>
          </a:p>
        </p:txBody>
      </p:sp>
      <p:sp>
        <p:nvSpPr>
          <p:cNvPr id="6" name="Slide Number Placeholder 5">
            <a:extLst>
              <a:ext uri="{FF2B5EF4-FFF2-40B4-BE49-F238E27FC236}">
                <a16:creationId xmlns:a16="http://schemas.microsoft.com/office/drawing/2014/main" id="{9D097D30-63BA-42CF-B07A-DE330FB189F3}"/>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ECF1DF-8119-426C-AF81-E709C83F8789}" type="slidenum">
              <a:rPr lang="en-US" smtClean="0"/>
              <a:pPr/>
              <a:t>8</a:t>
            </a:fld>
            <a:endParaRPr lang="en-US" dirty="0"/>
          </a:p>
        </p:txBody>
      </p:sp>
    </p:spTree>
    <p:extLst>
      <p:ext uri="{BB962C8B-B14F-4D97-AF65-F5344CB8AC3E}">
        <p14:creationId xmlns:p14="http://schemas.microsoft.com/office/powerpoint/2010/main" val="2158615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01C75-C2E3-46D1-9512-78447C143D7C}"/>
              </a:ext>
            </a:extLst>
          </p:cNvPr>
          <p:cNvSpPr>
            <a:spLocks noGrp="1"/>
          </p:cNvSpPr>
          <p:nvPr>
            <p:ph type="title"/>
          </p:nvPr>
        </p:nvSpPr>
        <p:spPr>
          <a:xfrm>
            <a:off x="838200" y="1081825"/>
            <a:ext cx="10515600" cy="608863"/>
          </a:xfrm>
        </p:spPr>
        <p:txBody>
          <a:bodyPr>
            <a:normAutofit/>
          </a:bodyPr>
          <a:lstStyle/>
          <a:p>
            <a:r>
              <a:rPr lang="en-US" sz="3200" b="1" dirty="0">
                <a:solidFill>
                  <a:srgbClr val="0070C0"/>
                </a:solidFill>
              </a:rPr>
              <a:t>2021-2022 Proposed* Redistricting Timeline</a:t>
            </a:r>
          </a:p>
        </p:txBody>
      </p:sp>
      <p:graphicFrame>
        <p:nvGraphicFramePr>
          <p:cNvPr id="5" name="Table 5">
            <a:extLst>
              <a:ext uri="{FF2B5EF4-FFF2-40B4-BE49-F238E27FC236}">
                <a16:creationId xmlns:a16="http://schemas.microsoft.com/office/drawing/2014/main" id="{F4AB3421-2587-48D0-85DC-F967B7448FD7}"/>
              </a:ext>
            </a:extLst>
          </p:cNvPr>
          <p:cNvGraphicFramePr>
            <a:graphicFrameLocks noGrp="1"/>
          </p:cNvGraphicFramePr>
          <p:nvPr>
            <p:ph idx="1"/>
            <p:extLst>
              <p:ext uri="{D42A27DB-BD31-4B8C-83A1-F6EECF244321}">
                <p14:modId xmlns:p14="http://schemas.microsoft.com/office/powerpoint/2010/main" val="153576811"/>
              </p:ext>
            </p:extLst>
          </p:nvPr>
        </p:nvGraphicFramePr>
        <p:xfrm>
          <a:off x="838200" y="1825625"/>
          <a:ext cx="10515600" cy="3931920"/>
        </p:xfrm>
        <a:graphic>
          <a:graphicData uri="http://schemas.openxmlformats.org/drawingml/2006/table">
            <a:tbl>
              <a:tblPr firstRow="1" bandRow="1">
                <a:tableStyleId>{69CF1AB2-1976-4502-BF36-3FF5EA218861}</a:tableStyleId>
              </a:tblPr>
              <a:tblGrid>
                <a:gridCol w="2484549">
                  <a:extLst>
                    <a:ext uri="{9D8B030D-6E8A-4147-A177-3AD203B41FA5}">
                      <a16:colId xmlns:a16="http://schemas.microsoft.com/office/drawing/2014/main" val="1016607681"/>
                    </a:ext>
                  </a:extLst>
                </a:gridCol>
                <a:gridCol w="8031051">
                  <a:extLst>
                    <a:ext uri="{9D8B030D-6E8A-4147-A177-3AD203B41FA5}">
                      <a16:colId xmlns:a16="http://schemas.microsoft.com/office/drawing/2014/main" val="676459444"/>
                    </a:ext>
                  </a:extLst>
                </a:gridCol>
              </a:tblGrid>
              <a:tr h="370840">
                <a:tc>
                  <a:txBody>
                    <a:bodyPr/>
                    <a:lstStyle/>
                    <a:p>
                      <a:pPr marL="0" marR="0">
                        <a:lnSpc>
                          <a:spcPct val="100000"/>
                        </a:lnSpc>
                        <a:spcBef>
                          <a:spcPts val="0"/>
                        </a:spcBef>
                        <a:spcAft>
                          <a:spcPts val="0"/>
                        </a:spcAft>
                      </a:pPr>
                      <a:r>
                        <a:rPr lang="en-US" sz="1500" b="0" dirty="0">
                          <a:effectLst/>
                          <a:latin typeface="+mn-lt"/>
                          <a:ea typeface="Calibri" panose="020F0502020204030204" pitchFamily="34" charset="0"/>
                          <a:cs typeface="Times New Roman" panose="02020603050405020304" pitchFamily="18" charset="0"/>
                        </a:rPr>
                        <a:t>June 9, 2021</a:t>
                      </a:r>
                    </a:p>
                    <a:p>
                      <a:pPr marL="0" marR="0">
                        <a:lnSpc>
                          <a:spcPct val="100000"/>
                        </a:lnSpc>
                        <a:spcBef>
                          <a:spcPts val="0"/>
                        </a:spcBef>
                        <a:spcAft>
                          <a:spcPts val="0"/>
                        </a:spcAft>
                      </a:pPr>
                      <a:r>
                        <a:rPr lang="en-US" sz="1500" b="0" dirty="0">
                          <a:effectLst/>
                          <a:latin typeface="+mn-lt"/>
                          <a:ea typeface="Calibri" panose="020F0502020204030204" pitchFamily="34" charset="0"/>
                          <a:cs typeface="Times New Roman" panose="02020603050405020304" pitchFamily="18" charset="0"/>
                        </a:rPr>
                        <a:t>Council Meeting</a:t>
                      </a:r>
                    </a:p>
                    <a:p>
                      <a:pPr marL="0" marR="0">
                        <a:lnSpc>
                          <a:spcPct val="100000"/>
                        </a:lnSpc>
                        <a:spcBef>
                          <a:spcPts val="0"/>
                        </a:spcBef>
                        <a:spcAft>
                          <a:spcPts val="0"/>
                        </a:spcAft>
                      </a:pPr>
                      <a:endParaRPr lang="en-US" sz="15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0000"/>
                        </a:lnSpc>
                        <a:spcBef>
                          <a:spcPts val="0"/>
                        </a:spcBef>
                        <a:spcAft>
                          <a:spcPts val="0"/>
                        </a:spcAft>
                      </a:pPr>
                      <a:r>
                        <a:rPr lang="en-US" sz="1500" b="0" dirty="0">
                          <a:effectLst/>
                          <a:latin typeface="+mn-lt"/>
                          <a:ea typeface="Calibri" panose="020F0502020204030204" pitchFamily="34" charset="0"/>
                          <a:cs typeface="Times New Roman" panose="02020603050405020304" pitchFamily="18" charset="0"/>
                        </a:rPr>
                        <a:t>Presentations at Council meeting re redistricting process; Council adopts tentative calendar/process for redistricting, etc.</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17358370"/>
                  </a:ext>
                </a:extLst>
              </a:tr>
              <a:tr h="370840">
                <a:tc>
                  <a:txBody>
                    <a:bodyPr/>
                    <a:lstStyle/>
                    <a:p>
                      <a:pPr>
                        <a:lnSpc>
                          <a:spcPct val="100000"/>
                        </a:lnSpc>
                        <a:spcAft>
                          <a:spcPts val="0"/>
                        </a:spcAft>
                      </a:pPr>
                      <a:r>
                        <a:rPr lang="en-US" sz="1500" b="0" kern="1200" dirty="0">
                          <a:solidFill>
                            <a:schemeClr val="dk1"/>
                          </a:solidFill>
                          <a:effectLst/>
                          <a:latin typeface="+mn-lt"/>
                          <a:ea typeface="+mn-ea"/>
                          <a:cs typeface="+mn-cs"/>
                        </a:rPr>
                        <a:t>By July 1, 2021</a:t>
                      </a:r>
                      <a:endParaRPr lang="en-US" sz="1500" b="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500" kern="1200" dirty="0">
                          <a:solidFill>
                            <a:schemeClr val="dk1"/>
                          </a:solidFill>
                          <a:effectLst/>
                          <a:latin typeface="+mn-lt"/>
                          <a:ea typeface="+mn-ea"/>
                          <a:cs typeface="+mn-cs"/>
                        </a:rPr>
                        <a:t>City’s redistricting website to go public with tentative calendar and SOS templates containing a general explanation of the redistricting process and procedures for public to testify during public hearing or submit written testimony and—when available—presentations, criteria, meeting notices, agendas and minutes, demographic data, and draft plans. Provide for online submission of comments from the public.</a:t>
                      </a:r>
                    </a:p>
                    <a:p>
                      <a:pPr>
                        <a:lnSpc>
                          <a:spcPct val="100000"/>
                        </a:lnSpc>
                        <a:spcAft>
                          <a:spcPts val="0"/>
                        </a:spcAft>
                      </a:pPr>
                      <a:endParaRPr lang="en-US" sz="1500" kern="1200" dirty="0">
                        <a:solidFill>
                          <a:schemeClr val="dk1"/>
                        </a:solidFill>
                        <a:effectLst/>
                        <a:latin typeface="+mn-lt"/>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26473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kern="1200" dirty="0">
                          <a:solidFill>
                            <a:schemeClr val="dk1"/>
                          </a:solidFill>
                          <a:effectLst/>
                          <a:latin typeface="+mn-lt"/>
                          <a:ea typeface="+mn-ea"/>
                          <a:cs typeface="+mn-cs"/>
                        </a:rPr>
                        <a:t>Early August 2021</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500" kern="1200" dirty="0">
                          <a:solidFill>
                            <a:schemeClr val="dk1"/>
                          </a:solidFill>
                          <a:effectLst/>
                          <a:latin typeface="+mn-lt"/>
                          <a:ea typeface="+mn-ea"/>
                          <a:cs typeface="+mn-cs"/>
                        </a:rPr>
                        <a:t>Consultants/staff to conduct at least one “town hall”/workshop to educate the public regarding online mapping tools, estimated demographics, process and criteria, and receive public testimony regarding the process and regarding communities of interest.</a:t>
                      </a:r>
                    </a:p>
                    <a:p>
                      <a:pPr>
                        <a:lnSpc>
                          <a:spcPct val="100000"/>
                        </a:lnSpc>
                        <a:spcAft>
                          <a:spcPts val="0"/>
                        </a:spcAft>
                      </a:pPr>
                      <a:endParaRPr lang="en-US" sz="1500" kern="1200" dirty="0">
                        <a:solidFill>
                          <a:schemeClr val="dk1"/>
                        </a:solidFill>
                        <a:effectLst/>
                        <a:latin typeface="+mn-lt"/>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58674791"/>
                  </a:ext>
                </a:extLst>
              </a:tr>
              <a:tr h="462449">
                <a:tc>
                  <a:txBody>
                    <a:bodyPr/>
                    <a:lstStyle/>
                    <a:p>
                      <a:pPr>
                        <a:lnSpc>
                          <a:spcPct val="100000"/>
                        </a:lnSpc>
                        <a:spcAft>
                          <a:spcPts val="0"/>
                        </a:spcAft>
                      </a:pPr>
                      <a:r>
                        <a:rPr lang="en-US" sz="1500" kern="1200" dirty="0">
                          <a:solidFill>
                            <a:schemeClr val="dk1"/>
                          </a:solidFill>
                          <a:effectLst/>
                          <a:latin typeface="+mn-lt"/>
                          <a:ea typeface="+mn-ea"/>
                          <a:cs typeface="+mn-cs"/>
                        </a:rPr>
                        <a:t>August 16, 2021</a:t>
                      </a:r>
                      <a:endParaRPr lang="en-US" sz="1500" b="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500" kern="1200" dirty="0">
                          <a:solidFill>
                            <a:schemeClr val="dk1"/>
                          </a:solidFill>
                          <a:effectLst/>
                          <a:latin typeface="+mn-lt"/>
                          <a:ea typeface="+mn-ea"/>
                          <a:cs typeface="+mn-cs"/>
                        </a:rPr>
                        <a:t>Announced date for federal government to release PL 94-171 demographic/redistricting data to states.</a:t>
                      </a:r>
                    </a:p>
                    <a:p>
                      <a:pPr>
                        <a:lnSpc>
                          <a:spcPct val="100000"/>
                        </a:lnSpc>
                        <a:spcAft>
                          <a:spcPts val="0"/>
                        </a:spcAft>
                      </a:pPr>
                      <a:endParaRPr lang="en-US" sz="1500" b="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21049584"/>
                  </a:ext>
                </a:extLst>
              </a:tr>
            </a:tbl>
          </a:graphicData>
        </a:graphic>
      </p:graphicFrame>
      <p:sp>
        <p:nvSpPr>
          <p:cNvPr id="6" name="TextBox 5">
            <a:extLst>
              <a:ext uri="{FF2B5EF4-FFF2-40B4-BE49-F238E27FC236}">
                <a16:creationId xmlns:a16="http://schemas.microsoft.com/office/drawing/2014/main" id="{C0B24A5E-171F-4C9F-9D7F-8EC80D9C96C8}"/>
              </a:ext>
            </a:extLst>
          </p:cNvPr>
          <p:cNvSpPr txBox="1"/>
          <p:nvPr/>
        </p:nvSpPr>
        <p:spPr>
          <a:xfrm>
            <a:off x="838200" y="5897562"/>
            <a:ext cx="10515600" cy="323165"/>
          </a:xfrm>
          <a:prstGeom prst="rect">
            <a:avLst/>
          </a:prstGeom>
          <a:noFill/>
        </p:spPr>
        <p:txBody>
          <a:bodyPr wrap="square" rtlCol="0">
            <a:spAutoFit/>
          </a:bodyPr>
          <a:lstStyle/>
          <a:p>
            <a:r>
              <a:rPr lang="en-US" sz="1500" b="1" dirty="0">
                <a:solidFill>
                  <a:srgbClr val="0070C0"/>
                </a:solidFill>
              </a:rPr>
              <a:t>* Most dates are subject to change; only bold items are legal deadlines</a:t>
            </a:r>
          </a:p>
        </p:txBody>
      </p:sp>
      <p:sp>
        <p:nvSpPr>
          <p:cNvPr id="7" name="Date Placeholder 3">
            <a:extLst>
              <a:ext uri="{FF2B5EF4-FFF2-40B4-BE49-F238E27FC236}">
                <a16:creationId xmlns:a16="http://schemas.microsoft.com/office/drawing/2014/main" id="{8634A2D8-C552-4246-ADF1-91C3094D3025}"/>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6/9/2021</a:t>
            </a:r>
            <a:endParaRPr lang="en-US" dirty="0"/>
          </a:p>
        </p:txBody>
      </p:sp>
      <p:sp>
        <p:nvSpPr>
          <p:cNvPr id="8" name="Footer Placeholder 4">
            <a:extLst>
              <a:ext uri="{FF2B5EF4-FFF2-40B4-BE49-F238E27FC236}">
                <a16:creationId xmlns:a16="http://schemas.microsoft.com/office/drawing/2014/main" id="{7F63DED3-7A9F-4EA2-91C9-81CD44738D59}"/>
              </a:ext>
            </a:extLst>
          </p:cNvPr>
          <p:cNvSpPr txBox="1">
            <a:spLocks/>
          </p:cNvSpPr>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rgbClr val="216EB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Intro to 2021 Redistricting – Encinitas City Council</a:t>
            </a:r>
            <a:endParaRPr lang="en-US" dirty="0"/>
          </a:p>
        </p:txBody>
      </p:sp>
      <p:sp>
        <p:nvSpPr>
          <p:cNvPr id="9" name="Slide Number Placeholder 5">
            <a:extLst>
              <a:ext uri="{FF2B5EF4-FFF2-40B4-BE49-F238E27FC236}">
                <a16:creationId xmlns:a16="http://schemas.microsoft.com/office/drawing/2014/main" id="{0B9BB8AD-A784-4EFF-85A7-94FCDEE6050A}"/>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ECF1DF-8119-426C-AF81-E709C83F8789}" type="slidenum">
              <a:rPr lang="en-US" smtClean="0"/>
              <a:pPr/>
              <a:t>9</a:t>
            </a:fld>
            <a:endParaRPr lang="en-US" dirty="0"/>
          </a:p>
        </p:txBody>
      </p:sp>
    </p:spTree>
    <p:extLst>
      <p:ext uri="{BB962C8B-B14F-4D97-AF65-F5344CB8AC3E}">
        <p14:creationId xmlns:p14="http://schemas.microsoft.com/office/powerpoint/2010/main" val="1648653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2072</TotalTime>
  <Words>1461</Words>
  <Application>Microsoft Office PowerPoint</Application>
  <PresentationFormat>Widescreen</PresentationFormat>
  <Paragraphs>160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Introduction to  2021 Redistricting Process &amp; Criteria</vt:lpstr>
      <vt:lpstr>Why Are We Doing This?</vt:lpstr>
      <vt:lpstr>Key Dates – Availability of the Data</vt:lpstr>
      <vt:lpstr>Key Dates – Deadline for Completion</vt:lpstr>
      <vt:lpstr>Process: Public Hearing Requirements</vt:lpstr>
      <vt:lpstr>Process: Public Outreach Requirements</vt:lpstr>
      <vt:lpstr>Process: Public Outreach Requirements</vt:lpstr>
      <vt:lpstr>Process: Public Outreach Requirements</vt:lpstr>
      <vt:lpstr>2021-2022 Proposed* Redistricting Timeline</vt:lpstr>
      <vt:lpstr>PowerPoint Presentation</vt:lpstr>
      <vt:lpstr>PowerPoint Presentation</vt:lpstr>
      <vt:lpstr>PowerPoint Presentation</vt:lpstr>
      <vt:lpstr>Introduction to  2021 Redistricting Process &amp; Criteria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Skinnell</dc:creator>
  <cp:lastModifiedBy>Christopher Skinnell</cp:lastModifiedBy>
  <cp:revision>52</cp:revision>
  <dcterms:created xsi:type="dcterms:W3CDTF">2021-03-10T01:51:18Z</dcterms:created>
  <dcterms:modified xsi:type="dcterms:W3CDTF">2021-05-27T00:13:22Z</dcterms:modified>
</cp:coreProperties>
</file>